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81" r:id="rId2"/>
    <p:sldId id="294" r:id="rId3"/>
    <p:sldId id="305" r:id="rId4"/>
    <p:sldId id="298" r:id="rId5"/>
    <p:sldId id="419" r:id="rId6"/>
    <p:sldId id="297" r:id="rId7"/>
    <p:sldId id="420" r:id="rId8"/>
    <p:sldId id="361" r:id="rId9"/>
    <p:sldId id="421" r:id="rId10"/>
    <p:sldId id="404" r:id="rId11"/>
    <p:sldId id="422" r:id="rId12"/>
    <p:sldId id="363" r:id="rId13"/>
    <p:sldId id="423" r:id="rId14"/>
    <p:sldId id="365" r:id="rId15"/>
    <p:sldId id="424" r:id="rId16"/>
    <p:sldId id="368" r:id="rId17"/>
    <p:sldId id="369" r:id="rId18"/>
    <p:sldId id="371" r:id="rId19"/>
    <p:sldId id="418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29C636-1258-1300-6AF9-A1C07C859FB5}" name="Gagliardi, Monica" initials="GM" userId="S::monica.flores@fidelity.ca::403ed6f2-ccb6-4a32-97e9-f49bef3accc9" providerId="AD"/>
  <p188:author id="{DF88A69D-1FA6-9820-9E52-8F80F4157C52}" name="Young, Alexandra" initials="YA" userId="S::alexandra.young@fidelity.ca::352ee25d-62a0-42da-b6b2-af7e76994482" providerId="AD"/>
  <p188:author id="{E972F8CF-B59F-7B46-CD8D-153C09311A4D}" name="Gill, Ravina" initials="GR" userId="S::ravina.gill@fidelity.ca::4ab046ad-39f6-4281-85c3-6be506179019" providerId="AD"/>
  <p188:author id="{0A16D4D1-4734-95FF-367D-C374CF13C49F}" name="Ponce, Vanessa" initials="PV" userId="S::vanessa.ponce@fidelity.ca::30c8e74a-fa94-4ed1-b031-97ff44e964e5" providerId="AD"/>
  <p188:author id="{E34789F2-C444-EAB7-7B99-F93D7A14117D}" name="Darien Desroches" initials="DD" userId="c7371e85daf18b3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85"/>
    <a:srgbClr val="6ABD4A"/>
    <a:srgbClr val="00B5E2"/>
    <a:srgbClr val="EBF4FA"/>
    <a:srgbClr val="B9E5F0"/>
    <a:srgbClr val="E0EFD8"/>
    <a:srgbClr val="00A690"/>
    <a:srgbClr val="A2AAAD"/>
    <a:srgbClr val="333F4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4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3/6/26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pic>
        <p:nvPicPr>
          <p:cNvPr id="12" name="Picture 1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F3DAC8A-A5F7-92FE-0813-D8E70B90A4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33" y="230284"/>
            <a:ext cx="1676397" cy="466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ULC          </a:t>
            </a:r>
            <a:r>
              <a:rPr lang="en-CA" sz="900" dirty="0">
                <a:latin typeface="Century Gothic" panose="020B0502020202020204" pitchFamily="34" charset="0"/>
              </a:rPr>
              <a:t>3407801-v20251128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VLaINYEKK0?list=PLBzmUd_ESwov_lbEkQjWleHM6qB05xZ2b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VLaINYEKK0?list=PLBzmUd_ESwov_lbEkQjWleHM6qB05xZ2b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" dirty="0"/>
              <a:t>Types of accounts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Online Media 4" descr="Types of investment accounts">
            <a:hlinkClick r:id="" action="ppaction://media"/>
            <a:extLst>
              <a:ext uri="{FF2B5EF4-FFF2-40B4-BE49-F238E27FC236}">
                <a16:creationId xmlns:a16="http://schemas.microsoft.com/office/drawing/2014/main" id="{6066F6A3-7331-F934-66E9-7E197FC98A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2B25-5A74-1C2D-07A2-ABB38359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223C-3521-185C-4A72-82015D3282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RRIF: Registered Retirement Income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C761A-E844-A083-CE49-FA87B31C7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7427524" cy="38839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Conversion of RRSP at age 71.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Required minimum withdrawals each year.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Withdrawals taxed as income.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Used to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draw down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retirement savings.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8B5BF-ADC0-3D45-BECC-2C92BB28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Google Shape;175;p35" title="pexels-olly-3831645.jpg">
            <a:extLst>
              <a:ext uri="{FF2B5EF4-FFF2-40B4-BE49-F238E27FC236}">
                <a16:creationId xmlns:a16="http://schemas.microsoft.com/office/drawing/2014/main" id="{278149B2-07F4-9F68-F325-210A5A211D7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59795" y="1927653"/>
            <a:ext cx="3332205" cy="410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8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7258D-92E1-4EA2-5F82-89356A98E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79632-53F8-EDDD-C7D0-A41B2BE6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2E2F05-73B0-D758-C57C-F226BBBDE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en-CA" sz="4500" dirty="0"/>
              <a:t>What is an RESP? </a:t>
            </a:r>
            <a:endParaRPr lang="en-CA" sz="26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C3479-C4E9-7E03-F3C4-91F42E83977D}"/>
              </a:ext>
            </a:extLst>
          </p:cNvPr>
          <p:cNvSpPr txBox="1"/>
          <p:nvPr/>
        </p:nvSpPr>
        <p:spPr>
          <a:xfrm>
            <a:off x="517870" y="3689183"/>
            <a:ext cx="98618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take up the chart!</a:t>
            </a:r>
          </a:p>
        </p:txBody>
      </p:sp>
    </p:spTree>
    <p:extLst>
      <p:ext uri="{BB962C8B-B14F-4D97-AF65-F5344CB8AC3E}">
        <p14:creationId xmlns:p14="http://schemas.microsoft.com/office/powerpoint/2010/main" val="424638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CD0CD-D7F4-A9C2-04AE-9D0F78B5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9ABB-4CC8-2D1B-C528-F4CAD3B54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RESP: Registered Education Savings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A4A29-A37D-FD40-AA34-24A8F6639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6327772" cy="3883909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Save for a child’s post-secondary education.</a:t>
            </a:r>
          </a:p>
          <a:p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Anyone can open one (parents, relatives, friends).</a:t>
            </a:r>
          </a:p>
          <a:p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Government matches some contributions via grants.</a:t>
            </a:r>
          </a:p>
          <a:p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Investments grow </a:t>
            </a:r>
            <a:r>
              <a:rPr lang="en-US" sz="2300" b="1" dirty="0">
                <a:solidFill>
                  <a:srgbClr val="374151"/>
                </a:solidFill>
                <a:ea typeface="+mn-lt"/>
                <a:cs typeface="+mn-lt"/>
              </a:rPr>
              <a:t>tax-free</a:t>
            </a:r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300" dirty="0">
                <a:solidFill>
                  <a:srgbClr val="374151"/>
                </a:solidFill>
                <a:ea typeface="+mn-lt"/>
                <a:cs typeface="+mn-lt"/>
              </a:rPr>
              <a:t>Can be individual, family or group plans.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C7D4A-61DD-153C-331A-7F9194C2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Google Shape;202;p40" title="pexels-emily-ranquist-493228-1205651.jpg">
            <a:extLst>
              <a:ext uri="{FF2B5EF4-FFF2-40B4-BE49-F238E27FC236}">
                <a16:creationId xmlns:a16="http://schemas.microsoft.com/office/drawing/2014/main" id="{04EA2257-325A-1ECF-B47A-CD6736C914C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2496" y="2038864"/>
            <a:ext cx="4849504" cy="3232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43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552D7-D06B-AA79-B334-4259D54D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88DFE-377C-21FF-78AC-9FDA35A6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FA949A-3EC3-4A45-BA14-3E3249ABB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en-CA" sz="4500" dirty="0"/>
              <a:t>What is an FHSA? </a:t>
            </a:r>
            <a:endParaRPr lang="en-CA" sz="26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00E6A-A794-9E6A-9F3F-77906366829A}"/>
              </a:ext>
            </a:extLst>
          </p:cNvPr>
          <p:cNvSpPr txBox="1"/>
          <p:nvPr/>
        </p:nvSpPr>
        <p:spPr>
          <a:xfrm>
            <a:off x="517870" y="3689183"/>
            <a:ext cx="98618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take up the chart!</a:t>
            </a:r>
          </a:p>
        </p:txBody>
      </p:sp>
    </p:spTree>
    <p:extLst>
      <p:ext uri="{BB962C8B-B14F-4D97-AF65-F5344CB8AC3E}">
        <p14:creationId xmlns:p14="http://schemas.microsoft.com/office/powerpoint/2010/main" val="64493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D6897-FFEA-6231-E578-DE9B2DAC3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50B6-8968-C21D-F159-E88732A88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FHSA: First Home Savings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DB78A-2B59-30D8-BC11-CFB8265F1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6401913" cy="38839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Helps save for a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first home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Contributions: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tax-deductible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(like RRSP).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Growth and qualified withdrawals: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tax-free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 (like TFSA).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Annual limit: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$8,000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; lifetime: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$40,000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Unused funds can be </a:t>
            </a:r>
            <a:r>
              <a:rPr lang="en-US" sz="2600" dirty="0" err="1">
                <a:solidFill>
                  <a:srgbClr val="374151"/>
                </a:solidFill>
                <a:ea typeface="+mn-lt"/>
                <a:cs typeface="+mn-lt"/>
              </a:rPr>
              <a:t>transfered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 to an RRSP.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2F51F-E689-3A46-7914-95E0277F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Google Shape;239;p47" title="pexels-kindelmedia-7579198.jpg">
            <a:extLst>
              <a:ext uri="{FF2B5EF4-FFF2-40B4-BE49-F238E27FC236}">
                <a16:creationId xmlns:a16="http://schemas.microsoft.com/office/drawing/2014/main" id="{058EB65C-BC93-0A25-A809-9BD33DC7DAA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52270" y="2038864"/>
            <a:ext cx="4839730" cy="3629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16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2CF5E-0345-D4AA-F760-0DC27AD15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CFF2E-FD08-ACAE-2046-A1163DAE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89EEF1-2D21-8F50-4C8A-0DC14F94A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en-CA" sz="4500" dirty="0"/>
              <a:t>What is an NRIA? </a:t>
            </a:r>
            <a:endParaRPr lang="en-CA" sz="26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22AFC-766E-94D2-3C05-236685E17163}"/>
              </a:ext>
            </a:extLst>
          </p:cNvPr>
          <p:cNvSpPr txBox="1"/>
          <p:nvPr/>
        </p:nvSpPr>
        <p:spPr>
          <a:xfrm>
            <a:off x="517870" y="3689183"/>
            <a:ext cx="98618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take up the chart!</a:t>
            </a:r>
          </a:p>
        </p:txBody>
      </p:sp>
    </p:spTree>
    <p:extLst>
      <p:ext uri="{BB962C8B-B14F-4D97-AF65-F5344CB8AC3E}">
        <p14:creationId xmlns:p14="http://schemas.microsoft.com/office/powerpoint/2010/main" val="58094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6FC1F-06C4-9359-439B-2C373E5F4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3542-119E-0F4F-F5A5-A5D0D259B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NRIA: Non-registered investment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0DB2F-68AE-BB19-E18C-93907244C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6488410" cy="388390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Also called </a:t>
            </a:r>
            <a:r>
              <a:rPr lang="en-US" b="1" dirty="0">
                <a:solidFill>
                  <a:srgbClr val="374151"/>
                </a:solidFill>
                <a:ea typeface="+mn-lt"/>
                <a:cs typeface="+mn-lt"/>
              </a:rPr>
              <a:t>open</a:t>
            </a:r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 or </a:t>
            </a:r>
            <a:r>
              <a:rPr lang="en-US" b="1" dirty="0">
                <a:solidFill>
                  <a:srgbClr val="374151"/>
                </a:solidFill>
                <a:ea typeface="+mn-lt"/>
                <a:cs typeface="+mn-lt"/>
              </a:rPr>
              <a:t>taxable</a:t>
            </a:r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 accounts.</a:t>
            </a:r>
          </a:p>
          <a:p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No contribution limits.</a:t>
            </a:r>
          </a:p>
          <a:p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Invest in anything (stocks, bonds, mutual funds).</a:t>
            </a:r>
          </a:p>
          <a:p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Income (interest, dividends, capital gains) </a:t>
            </a:r>
            <a:r>
              <a:rPr lang="en-US" b="1" dirty="0">
                <a:solidFill>
                  <a:srgbClr val="374151"/>
                </a:solidFill>
                <a:ea typeface="+mn-lt"/>
                <a:cs typeface="+mn-lt"/>
              </a:rPr>
              <a:t>is taxed</a:t>
            </a:r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dirty="0">
                <a:solidFill>
                  <a:srgbClr val="374151"/>
                </a:solidFill>
                <a:ea typeface="+mn-lt"/>
                <a:cs typeface="+mn-lt"/>
              </a:rPr>
              <a:t>Great for extra investing beyond registered limits.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F893F-C8D2-3039-8C18-52ED8945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Google Shape;266;p52">
            <a:extLst>
              <a:ext uri="{FF2B5EF4-FFF2-40B4-BE49-F238E27FC236}">
                <a16:creationId xmlns:a16="http://schemas.microsoft.com/office/drawing/2014/main" id="{BED9599B-9E34-3F5F-58F7-51560FA76581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757" y="2038864"/>
            <a:ext cx="4885328" cy="319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22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2A97-0F6E-8615-D0E1-34A36605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6E486-0A63-03A6-C206-E35354EF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9" name="Google Shape;271;p53">
            <a:extLst>
              <a:ext uri="{FF2B5EF4-FFF2-40B4-BE49-F238E27FC236}">
                <a16:creationId xmlns:a16="http://schemas.microsoft.com/office/drawing/2014/main" id="{0BCF75F7-0723-E257-C4E4-74E6A29E6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317619"/>
              </p:ext>
            </p:extLst>
          </p:nvPr>
        </p:nvGraphicFramePr>
        <p:xfrm>
          <a:off x="544189" y="1012392"/>
          <a:ext cx="11145303" cy="50156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6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8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3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TFSA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RRSP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RRIF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RESP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FHSA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NRIA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5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STANDS FOR?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Tax-Free Savings Account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Registered Retirement Savings Plan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Registered Retirement Income Fund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Registered Education Savings Plan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First Home Savings Account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N/A (Open or Taxable Account)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PURPOSE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General savings/investing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Retirement savings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Retirement income withdrawals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Saving for education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Saving for first home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Additional investing beyond limits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REQUIREMENTS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Canadian resident, age of majority, valid SIN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Must have earned income and be under 71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Must convert RRSP by age 71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Opened for a beneficiary (child or student)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Canadian resident, 18+, first-time homebuyer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No specific requirements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TAX DEDUCTIBLE?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No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Yes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Yes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No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TAX FREE INVESTMENT GROWTH?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Yes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Yes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Yes (until withdrawal)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Yes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Yes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No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8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TAX-FREE WITHDRAWALS?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Yes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 (taxed as income)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 (taxed as income)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Yes (if for education)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Yes (if for home)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CONTRIBUTION LIMIT?</a:t>
                      </a:r>
                      <a:endParaRPr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058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$7,000/year (2024); unused room carries forward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18% of prior year income (max ~$31,560 in 2024)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No contributions; withdrawals required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$50,000 lifetime/child; $7,200 in grants available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entury Gothic" panose="020B0502020202020204" pitchFamily="34" charset="0"/>
                        </a:rPr>
                        <a:t>$8,000/year; $40,000 lifetime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Century Gothic" panose="020B0502020202020204" pitchFamily="34" charset="0"/>
                        </a:rPr>
                        <a:t>No limit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9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FC9F7-099C-6E69-D013-12644C473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D804-4B61-311C-9368-8F8AEDA1B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Choosing the right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8D72C-0892-AAE8-BB01-679BF7ED0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6488410" cy="3883909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TFSA: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First account to open, very flexible.</a:t>
            </a:r>
          </a:p>
          <a:p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RRSP: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Best for retirement planning.</a:t>
            </a:r>
          </a:p>
          <a:p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RESP: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For children’s education.</a:t>
            </a:r>
          </a:p>
          <a:p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FHSA: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For first-time homebuyers.</a:t>
            </a:r>
          </a:p>
          <a:p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Non-registered: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For overflow investing beyond limits.</a:t>
            </a:r>
          </a:p>
          <a:p>
            <a:endParaRPr lang="en-US" sz="26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8A6CE-F594-F594-DDDA-74E73C57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Google Shape;278;p54" title="pexels-mikhail-nilov-6893950.jpg">
            <a:extLst>
              <a:ext uri="{FF2B5EF4-FFF2-40B4-BE49-F238E27FC236}">
                <a16:creationId xmlns:a16="http://schemas.microsoft.com/office/drawing/2014/main" id="{F86750A2-7FCC-DBFF-F080-09CDEF00625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2119" y="2038863"/>
            <a:ext cx="5299881" cy="3532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26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EF101-DCFA-6CA3-CE5D-DD5B44CFE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2F02-8C02-AF2A-2395-9E32BAF78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CBF11-C218-B15A-1C6F-3DAA214B7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10467286" cy="38839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Each account has unique tax advantages.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Choose based on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your financial goals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: home, education, retirement or general investing.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Know your limits and maximize tax-free growth!</a:t>
            </a:r>
          </a:p>
          <a:p>
            <a:endParaRPr lang="en-US" sz="2600" dirty="0">
              <a:solidFill>
                <a:srgbClr val="374151"/>
              </a:solidFill>
              <a:ea typeface="+mn-lt"/>
              <a:cs typeface="+mn-lt"/>
            </a:endParaRPr>
          </a:p>
          <a:p>
            <a:endParaRPr lang="en-US" sz="26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887A1-56F0-A58C-5DEC-AB0AD6D0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8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F6CB-665F-4159-BEA6-714327D76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89436"/>
            <a:ext cx="9997730" cy="4003591"/>
          </a:xfrm>
        </p:spPr>
        <p:txBody>
          <a:bodyPr>
            <a:noAutofit/>
          </a:bodyPr>
          <a:lstStyle/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Define different types of investment vehicles within registered and non-registered savings accounts.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Understand the characteristics and benefits of each type of investment vehicle.</a:t>
            </a:r>
          </a:p>
          <a:p>
            <a:pPr marL="365125" lvl="0" indent="-219075">
              <a:spcBef>
                <a:spcPts val="1200"/>
              </a:spcBef>
              <a:buSzPts val="1300"/>
              <a:buChar char="●"/>
            </a:pPr>
            <a:r>
              <a:rPr lang="en-CA" sz="2600" dirty="0">
                <a:solidFill>
                  <a:srgbClr val="000000"/>
                </a:solidFill>
              </a:rPr>
              <a:t>Evaluate which investment type might suit different investor profiles.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05BFE-7968-1B67-EB67-88D2CF19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5D73A2-1714-2EAC-0163-83E02D3B2ADE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5867-01E0-8896-2FE1-E3C2F46C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4" y="2952726"/>
            <a:ext cx="9467356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4500" dirty="0"/>
              <a:t>Complete your exit ticket!</a:t>
            </a:r>
            <a:endParaRPr lang="en-US" sz="3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C522D-0C2A-F7C1-00D2-0186E27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A606C-3617-2DFD-1243-E3F5BDB2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17DD-43F4-CD84-C32C-DE042FCF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756BC5-D53E-F6B6-73B3-9DC9EC99A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1" y="1759761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en-CA" sz="4500" dirty="0"/>
              <a:t>Minds on! Watch the video lesson and circle the correct answer on your worksheet!</a:t>
            </a:r>
            <a:endParaRPr lang="en-CA" sz="26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94055-BFF6-E18B-D955-D822DF73FF73}"/>
              </a:ext>
            </a:extLst>
          </p:cNvPr>
          <p:cNvSpPr txBox="1"/>
          <p:nvPr/>
        </p:nvSpPr>
        <p:spPr>
          <a:xfrm>
            <a:off x="517870" y="4245237"/>
            <a:ext cx="98618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We will take up the questions as we complete the lesson!</a:t>
            </a:r>
            <a:endParaRPr lang="en-US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5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BF9D-E15A-0075-047C-1DC1FA6D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6BC85-98B9-A06E-244E-50E7FC9EEE73}"/>
              </a:ext>
            </a:extLst>
          </p:cNvPr>
          <p:cNvSpPr/>
          <p:nvPr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09A398-83B7-A8D0-DC6C-669CB8D8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</p:spPr>
        <p:txBody>
          <a:bodyPr/>
          <a:lstStyle/>
          <a:p>
            <a:r>
              <a:rPr lang="en" dirty="0"/>
              <a:t>Types of accounts</a:t>
            </a:r>
            <a:endParaRPr lang="en-US" dirty="0"/>
          </a:p>
        </p:txBody>
      </p:sp>
      <p:pic>
        <p:nvPicPr>
          <p:cNvPr id="3" name="Online Media 4" descr="Types of investment accounts">
            <a:hlinkClick r:id="" action="ppaction://media"/>
            <a:extLst>
              <a:ext uri="{FF2B5EF4-FFF2-40B4-BE49-F238E27FC236}">
                <a16:creationId xmlns:a16="http://schemas.microsoft.com/office/drawing/2014/main" id="{13459342-E7E4-6A1C-F151-DB2565CC4B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78D00-9E04-A619-46E2-C54A3B568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CACB8-1A72-D578-AE78-9C2D93D5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CE2639-F137-CAA8-D2E8-D1F8A2EC5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en-CA" sz="4500" dirty="0"/>
              <a:t>What is a TSFA? </a:t>
            </a:r>
            <a:endParaRPr lang="en-CA" sz="26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43E07-02DB-DA52-2F1B-37E62D156B33}"/>
              </a:ext>
            </a:extLst>
          </p:cNvPr>
          <p:cNvSpPr txBox="1"/>
          <p:nvPr/>
        </p:nvSpPr>
        <p:spPr>
          <a:xfrm>
            <a:off x="517870" y="3689183"/>
            <a:ext cx="98618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take up the chart!</a:t>
            </a:r>
          </a:p>
        </p:txBody>
      </p:sp>
    </p:spTree>
    <p:extLst>
      <p:ext uri="{BB962C8B-B14F-4D97-AF65-F5344CB8AC3E}">
        <p14:creationId xmlns:p14="http://schemas.microsoft.com/office/powerpoint/2010/main" val="38418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1BF7-B47C-90B7-1E82-656D80FBE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TFSA: Tax Free Savings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C563-3C3A-52D3-0916-806584624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2038864"/>
            <a:ext cx="6428840" cy="388390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Available to Canadians age of majority with SIN.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Contributions: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not tax deductible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Growth and withdrawals: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tax-free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2024 contribution limit: </a:t>
            </a:r>
            <a:r>
              <a:rPr lang="en-US" sz="2600" b="1" dirty="0">
                <a:solidFill>
                  <a:srgbClr val="374151"/>
                </a:solidFill>
                <a:ea typeface="+mn-lt"/>
                <a:cs typeface="+mn-lt"/>
              </a:rPr>
              <a:t>$7,000 </a:t>
            </a:r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(unused room carries forward).</a:t>
            </a:r>
          </a:p>
          <a:p>
            <a:r>
              <a:rPr lang="en-US" sz="2600" dirty="0">
                <a:solidFill>
                  <a:srgbClr val="374151"/>
                </a:solidFill>
                <a:ea typeface="+mn-lt"/>
                <a:cs typeface="+mn-lt"/>
              </a:rPr>
              <a:t>Flexible: use for short- or long-term goals.</a:t>
            </a:r>
          </a:p>
          <a:p>
            <a:endParaRPr lang="en-US" sz="26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1B33F-8DF7-BCF5-BF28-DC0333BE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Google Shape;121;p25" title="pexels-towfiqu-barbhuiya-3440682-11899615.jpg">
            <a:extLst>
              <a:ext uri="{FF2B5EF4-FFF2-40B4-BE49-F238E27FC236}">
                <a16:creationId xmlns:a16="http://schemas.microsoft.com/office/drawing/2014/main" id="{34191416-675E-6DDE-EC62-FFFEE82D89B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3313" y="2038864"/>
            <a:ext cx="4958687" cy="3309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88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761AE-D008-22DF-44A0-08665417F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72602-AF20-F134-9328-82D83BC4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590C30-BF97-6644-9460-78F0F0BB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en-CA" sz="4500" dirty="0"/>
              <a:t>What is an RRSP? </a:t>
            </a:r>
            <a:endParaRPr lang="en-CA" sz="26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92FDF-89A3-00DA-2EFE-7B4D99475F78}"/>
              </a:ext>
            </a:extLst>
          </p:cNvPr>
          <p:cNvSpPr txBox="1"/>
          <p:nvPr/>
        </p:nvSpPr>
        <p:spPr>
          <a:xfrm>
            <a:off x="517870" y="3689183"/>
            <a:ext cx="98618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take up the chart!</a:t>
            </a:r>
          </a:p>
        </p:txBody>
      </p:sp>
    </p:spTree>
    <p:extLst>
      <p:ext uri="{BB962C8B-B14F-4D97-AF65-F5344CB8AC3E}">
        <p14:creationId xmlns:p14="http://schemas.microsoft.com/office/powerpoint/2010/main" val="11473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2D943-8E18-3C17-AFCB-019D96FFC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22CA-F280-47A1-0959-9B9111FEB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RRSP: Registered Retirement Savings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DAF00-46AB-A6F0-A29C-4C4C4AFE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2038864"/>
            <a:ext cx="5578129" cy="388390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Designed for </a:t>
            </a:r>
            <a:r>
              <a:rPr lang="en-US" sz="2000" b="1" dirty="0">
                <a:solidFill>
                  <a:srgbClr val="374151"/>
                </a:solidFill>
                <a:ea typeface="+mn-lt"/>
                <a:cs typeface="+mn-lt"/>
              </a:rPr>
              <a:t>retirement savings</a:t>
            </a:r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Contributions: </a:t>
            </a:r>
            <a:r>
              <a:rPr lang="en-US" sz="2000" b="1" dirty="0">
                <a:solidFill>
                  <a:srgbClr val="374151"/>
                </a:solidFill>
                <a:ea typeface="+mn-lt"/>
                <a:cs typeface="+mn-lt"/>
              </a:rPr>
              <a:t>tax-deductible</a:t>
            </a:r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 (lowers taxable income).</a:t>
            </a:r>
          </a:p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Investments grow tax-free until withdrawal.</a:t>
            </a:r>
          </a:p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Withdrawals taxed as </a:t>
            </a:r>
            <a:r>
              <a:rPr lang="en-US" sz="2000" b="1" dirty="0">
                <a:solidFill>
                  <a:srgbClr val="374151"/>
                </a:solidFill>
                <a:ea typeface="+mn-lt"/>
                <a:cs typeface="+mn-lt"/>
              </a:rPr>
              <a:t>income</a:t>
            </a:r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.</a:t>
            </a:r>
          </a:p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2024 limit: 18% of previous year’s income (up to ~$31,560).</a:t>
            </a:r>
          </a:p>
          <a:p>
            <a:r>
              <a:rPr lang="en-US" sz="2000" dirty="0">
                <a:solidFill>
                  <a:srgbClr val="374151"/>
                </a:solidFill>
                <a:ea typeface="+mn-lt"/>
                <a:cs typeface="+mn-lt"/>
              </a:rPr>
              <a:t>Can contribute until age 71, then convert to RRIF.</a:t>
            </a:r>
          </a:p>
          <a:p>
            <a:endParaRPr lang="en-US" sz="2000" dirty="0">
              <a:solidFill>
                <a:srgbClr val="374151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656CC-5FAB-967B-2D1D-5420A893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Google Shape;158;p32" title="pexels-olly-3823493.jpg">
            <a:extLst>
              <a:ext uri="{FF2B5EF4-FFF2-40B4-BE49-F238E27FC236}">
                <a16:creationId xmlns:a16="http://schemas.microsoft.com/office/drawing/2014/main" id="{4C477750-014F-36DD-F85D-AC39299AC8A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2651" y="2038863"/>
            <a:ext cx="5489350" cy="3658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25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C3941-B41D-A707-F27E-73EE597BE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81211-F961-0636-F007-35BDE884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485AE1-5227-DA06-0370-7388CC8A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1" y="2661804"/>
            <a:ext cx="10232508" cy="668337"/>
          </a:xfrm>
        </p:spPr>
        <p:txBody>
          <a:bodyPr/>
          <a:lstStyle/>
          <a:p>
            <a:pPr>
              <a:spcAft>
                <a:spcPts val="4000"/>
              </a:spcAft>
            </a:pPr>
            <a:r>
              <a:rPr lang="en-CA" sz="4500" dirty="0"/>
              <a:t>What is a RRIF? </a:t>
            </a:r>
            <a:endParaRPr lang="en-CA" sz="26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C1A05-78B2-39BD-3A6C-5A1F44B9EEDC}"/>
              </a:ext>
            </a:extLst>
          </p:cNvPr>
          <p:cNvSpPr txBox="1"/>
          <p:nvPr/>
        </p:nvSpPr>
        <p:spPr>
          <a:xfrm>
            <a:off x="517870" y="3689183"/>
            <a:ext cx="98618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take up the chart!</a:t>
            </a:r>
          </a:p>
        </p:txBody>
      </p:sp>
    </p:spTree>
    <p:extLst>
      <p:ext uri="{BB962C8B-B14F-4D97-AF65-F5344CB8AC3E}">
        <p14:creationId xmlns:p14="http://schemas.microsoft.com/office/powerpoint/2010/main" val="1632702648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718</Words>
  <Application>Microsoft Macintosh PowerPoint</Application>
  <PresentationFormat>Widescreen</PresentationFormat>
  <Paragraphs>142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Bierstadt</vt:lpstr>
      <vt:lpstr>Calibri</vt:lpstr>
      <vt:lpstr>Century Gothic</vt:lpstr>
      <vt:lpstr>GestaltVTI</vt:lpstr>
      <vt:lpstr>Types of accounts</vt:lpstr>
      <vt:lpstr>Learning objectives</vt:lpstr>
      <vt:lpstr>Minds on! Watch the video lesson and circle the correct answer on your worksheet!</vt:lpstr>
      <vt:lpstr>Types of accounts</vt:lpstr>
      <vt:lpstr>What is a TSFA? </vt:lpstr>
      <vt:lpstr>TFSA: Tax Free Savings Account</vt:lpstr>
      <vt:lpstr>What is an RRSP? </vt:lpstr>
      <vt:lpstr>RRSP: Registered Retirement Savings Plan</vt:lpstr>
      <vt:lpstr>What is a RRIF? </vt:lpstr>
      <vt:lpstr>RRIF: Registered Retirement Income Fund</vt:lpstr>
      <vt:lpstr>What is an RESP? </vt:lpstr>
      <vt:lpstr>RESP: Registered Education Savings Plan</vt:lpstr>
      <vt:lpstr>What is an FHSA? </vt:lpstr>
      <vt:lpstr>FHSA: First Home Savings Account</vt:lpstr>
      <vt:lpstr>What is an NRIA? </vt:lpstr>
      <vt:lpstr>NRIA: Non-registered investment account</vt:lpstr>
      <vt:lpstr>PowerPoint Presentation</vt:lpstr>
      <vt:lpstr>Choosing the right account</vt:lpstr>
      <vt:lpstr>Remember</vt:lpstr>
      <vt:lpstr>Complete your exit ticket!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148</cp:revision>
  <dcterms:created xsi:type="dcterms:W3CDTF">2023-10-22T21:01:04Z</dcterms:created>
  <dcterms:modified xsi:type="dcterms:W3CDTF">2026-03-06T19:54:30Z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Enabled">
    <vt:lpwstr>true</vt:lpwstr>
  </property>
  <property fmtid="{D5CDD505-2E9C-101B-9397-08002B2CF9AE}" pid="3" name="MSIP_Label_be873328-34e0-4f6c-84cb-dd757c63c1a0_SetDate">
    <vt:lpwstr>2023-11-01T18:04:36Z</vt:lpwstr>
  </property>
  <property fmtid="{D5CDD505-2E9C-101B-9397-08002B2CF9AE}" pid="4" name="MSIP_Label_be873328-34e0-4f6c-84cb-dd757c63c1a0_Method">
    <vt:lpwstr>Privileged</vt:lpwstr>
  </property>
  <property fmtid="{D5CDD505-2E9C-101B-9397-08002B2CF9AE}" pid="5" name="MSIP_Label_be873328-34e0-4f6c-84cb-dd757c63c1a0_Name">
    <vt:lpwstr>FIL-Internal</vt:lpwstr>
  </property>
  <property fmtid="{D5CDD505-2E9C-101B-9397-08002B2CF9AE}" pid="6" name="MSIP_Label_be873328-34e0-4f6c-84cb-dd757c63c1a0_SiteId">
    <vt:lpwstr>6b94db52-3791-432c-b97e-871411cd202e</vt:lpwstr>
  </property>
  <property fmtid="{D5CDD505-2E9C-101B-9397-08002B2CF9AE}" pid="7" name="MSIP_Label_be873328-34e0-4f6c-84cb-dd757c63c1a0_ActionId">
    <vt:lpwstr>ee0202de-5cf6-46c2-8a21-1c0b412b413b</vt:lpwstr>
  </property>
  <property fmtid="{D5CDD505-2E9C-101B-9397-08002B2CF9AE}" pid="8" name="MSIP_Label_be873328-34e0-4f6c-84cb-dd757c63c1a0_ContentBits">
    <vt:lpwstr>0</vt:lpwstr>
  </property>
</Properties>
</file>