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48"/>
  </p:notesMasterIdLst>
  <p:sldIdLst>
    <p:sldId id="281" r:id="rId2"/>
    <p:sldId id="294" r:id="rId3"/>
    <p:sldId id="305" r:id="rId4"/>
    <p:sldId id="298" r:id="rId5"/>
    <p:sldId id="357" r:id="rId6"/>
    <p:sldId id="304" r:id="rId7"/>
    <p:sldId id="358" r:id="rId8"/>
    <p:sldId id="296" r:id="rId9"/>
    <p:sldId id="359" r:id="rId10"/>
    <p:sldId id="297" r:id="rId11"/>
    <p:sldId id="299" r:id="rId12"/>
    <p:sldId id="360" r:id="rId13"/>
    <p:sldId id="361" r:id="rId14"/>
    <p:sldId id="280" r:id="rId15"/>
    <p:sldId id="362" r:id="rId16"/>
    <p:sldId id="363" r:id="rId17"/>
    <p:sldId id="306" r:id="rId18"/>
    <p:sldId id="364" r:id="rId19"/>
    <p:sldId id="365" r:id="rId20"/>
    <p:sldId id="366" r:id="rId21"/>
    <p:sldId id="367" r:id="rId22"/>
    <p:sldId id="368" r:id="rId23"/>
    <p:sldId id="369" r:id="rId24"/>
    <p:sldId id="370" r:id="rId25"/>
    <p:sldId id="371" r:id="rId26"/>
    <p:sldId id="372" r:id="rId27"/>
    <p:sldId id="373" r:id="rId28"/>
    <p:sldId id="374" r:id="rId29"/>
    <p:sldId id="375" r:id="rId30"/>
    <p:sldId id="376" r:id="rId31"/>
    <p:sldId id="377" r:id="rId32"/>
    <p:sldId id="378" r:id="rId33"/>
    <p:sldId id="379" r:id="rId34"/>
    <p:sldId id="307" r:id="rId35"/>
    <p:sldId id="308" r:id="rId36"/>
    <p:sldId id="380" r:id="rId37"/>
    <p:sldId id="381" r:id="rId38"/>
    <p:sldId id="354" r:id="rId39"/>
    <p:sldId id="386" r:id="rId40"/>
    <p:sldId id="382" r:id="rId41"/>
    <p:sldId id="383" r:id="rId42"/>
    <p:sldId id="384" r:id="rId43"/>
    <p:sldId id="356" r:id="rId44"/>
    <p:sldId id="385" r:id="rId45"/>
    <p:sldId id="387" r:id="rId46"/>
    <p:sldId id="388"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29C636-1258-1300-6AF9-A1C07C859FB5}" name="Gagliardi, Monica" initials="GM" userId="S::monica.flores@fidelity.ca::403ed6f2-ccb6-4a32-97e9-f49bef3accc9" providerId="AD"/>
  <p188:author id="{DF88A69D-1FA6-9820-9E52-8F80F4157C52}" name="Young, Alexandra" initials="YA" userId="S::alexandra.young@fidelity.ca::352ee25d-62a0-42da-b6b2-af7e76994482" providerId="AD"/>
  <p188:author id="{E972F8CF-B59F-7B46-CD8D-153C09311A4D}" name="Gill, Ravina" initials="GR" userId="S::ravina.gill@fidelity.ca::4ab046ad-39f6-4281-85c3-6be506179019" providerId="AD"/>
  <p188:author id="{0A16D4D1-4734-95FF-367D-C374CF13C49F}" name="Ponce, Vanessa" initials="PV" userId="S::vanessa.ponce@fidelity.ca::30c8e74a-fa94-4ed1-b031-97ff44e964e5" providerId="AD"/>
  <p188:author id="{E34789F2-C444-EAB7-7B99-F93D7A14117D}" name="Darien Desroches" initials="DD" userId="c7371e85daf18b3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BD4A"/>
    <a:srgbClr val="205885"/>
    <a:srgbClr val="00B5E2"/>
    <a:srgbClr val="EBF4FA"/>
    <a:srgbClr val="B9E5F0"/>
    <a:srgbClr val="E0EFD8"/>
    <a:srgbClr val="00A690"/>
    <a:srgbClr val="A2AAAD"/>
    <a:srgbClr val="333F48"/>
    <a:srgbClr val="F2A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13" autoAdjust="0"/>
    <p:restoredTop sz="94660"/>
  </p:normalViewPr>
  <p:slideViewPr>
    <p:cSldViewPr snapToGrid="0">
      <p:cViewPr varScale="1">
        <p:scale>
          <a:sx n="108" d="100"/>
          <a:sy n="108" d="100"/>
        </p:scale>
        <p:origin x="976"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8/10/relationships/authors" Target="author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9444D-42D3-4CC0-927A-FF18E050527A}" type="datetimeFigureOut">
              <a:t>3/5/26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96D0F3-C04C-4EB4-93F2-B3F04278AF65}" type="slidenum">
              <a:t>‹#›</a:t>
            </a:fld>
            <a:endParaRPr lang="en-US"/>
          </a:p>
        </p:txBody>
      </p:sp>
    </p:spTree>
    <p:extLst>
      <p:ext uri="{BB962C8B-B14F-4D97-AF65-F5344CB8AC3E}">
        <p14:creationId xmlns:p14="http://schemas.microsoft.com/office/powerpoint/2010/main" val="3048591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a:extLst>
            <a:ext uri="{FF2B5EF4-FFF2-40B4-BE49-F238E27FC236}">
              <a16:creationId xmlns:a16="http://schemas.microsoft.com/office/drawing/2014/main" id="{66FB12CB-E115-2DED-B37D-AEB068983E0F}"/>
            </a:ext>
          </a:extLst>
        </p:cNvPr>
        <p:cNvGrpSpPr/>
        <p:nvPr/>
      </p:nvGrpSpPr>
      <p:grpSpPr>
        <a:xfrm>
          <a:off x="0" y="0"/>
          <a:ext cx="0" cy="0"/>
          <a:chOff x="0" y="0"/>
          <a:chExt cx="0" cy="0"/>
        </a:xfrm>
      </p:grpSpPr>
      <p:sp>
        <p:nvSpPr>
          <p:cNvPr id="231" name="Google Shape;231;p2:notes">
            <a:extLst>
              <a:ext uri="{FF2B5EF4-FFF2-40B4-BE49-F238E27FC236}">
                <a16:creationId xmlns:a16="http://schemas.microsoft.com/office/drawing/2014/main" id="{61B27CA3-D9DB-4062-097C-43438C823CB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2:notes">
            <a:extLst>
              <a:ext uri="{FF2B5EF4-FFF2-40B4-BE49-F238E27FC236}">
                <a16:creationId xmlns:a16="http://schemas.microsoft.com/office/drawing/2014/main" id="{CD812E28-9E47-7E9E-9720-2B36D9781BE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3559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Video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1160463"/>
            <a:ext cx="11158193" cy="668337"/>
          </a:xfrm>
          <a:prstGeom prst="rect">
            <a:avLst/>
          </a:prstGeom>
        </p:spPr>
        <p:txBody>
          <a:bodyPr anchor="t" anchorCtr="0">
            <a:noAutofit/>
          </a:bodyPr>
          <a:lstStyle>
            <a:lvl1pPr algn="l">
              <a:defRPr sz="3200">
                <a:solidFill>
                  <a:srgbClr val="205885"/>
                </a:solidFill>
                <a:latin typeface="Century Gothic" panose="020B050202020202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dirty="0"/>
          </a:p>
        </p:txBody>
      </p:sp>
      <p:sp>
        <p:nvSpPr>
          <p:cNvPr id="7" name="Rectangle 6">
            <a:extLst>
              <a:ext uri="{FF2B5EF4-FFF2-40B4-BE49-F238E27FC236}">
                <a16:creationId xmlns:a16="http://schemas.microsoft.com/office/drawing/2014/main" id="{722FD5A5-A16C-00DE-E581-0AFD83A16CAB}"/>
              </a:ext>
            </a:extLst>
          </p:cNvPr>
          <p:cNvSpPr/>
          <p:nvPr userDrawn="1"/>
        </p:nvSpPr>
        <p:spPr>
          <a:xfrm>
            <a:off x="0" y="2057400"/>
            <a:ext cx="12192000" cy="3963988"/>
          </a:xfrm>
          <a:prstGeom prst="rect">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0EFD8"/>
              </a:solidFill>
            </a:endParaRPr>
          </a:p>
        </p:txBody>
      </p:sp>
    </p:spTree>
    <p:extLst>
      <p:ext uri="{BB962C8B-B14F-4D97-AF65-F5344CB8AC3E}">
        <p14:creationId xmlns:p14="http://schemas.microsoft.com/office/powerpoint/2010/main" val="331860826"/>
      </p:ext>
    </p:extLst>
  </p:cSld>
  <p:clrMapOvr>
    <a:masterClrMapping/>
  </p:clrMapOvr>
  <p:extLst>
    <p:ext uri="{DCECCB84-F9BA-43D5-87BE-67443E8EF086}">
      <p15:sldGuideLst xmlns:p15="http://schemas.microsoft.com/office/powerpoint/2012/main">
        <p15:guide id="1" orient="horz" pos="3793" userDrawn="1">
          <p15:clr>
            <a:srgbClr val="FBAE40"/>
          </p15:clr>
        </p15:guide>
        <p15:guide id="2" pos="325" userDrawn="1">
          <p15:clr>
            <a:srgbClr val="FBAE40"/>
          </p15:clr>
        </p15:guide>
        <p15:guide id="3" orient="horz" pos="731" userDrawn="1">
          <p15:clr>
            <a:srgbClr val="FBAE40"/>
          </p15:clr>
        </p15:guide>
        <p15:guide id="4" pos="735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a:prstGeom prst="rect">
            <a:avLst/>
          </a:prstGeom>
        </p:spPr>
        <p:txBody>
          <a:bodyPr anchor="t">
            <a:noAutofit/>
          </a:bodyPr>
          <a:lstStyle>
            <a:lvl1pPr>
              <a:defRPr sz="4400"/>
            </a:lvl1pPr>
          </a:lstStyle>
          <a:p>
            <a:r>
              <a:rPr lang="en-US"/>
              <a:t>Click to edit Master title style</a:t>
            </a:r>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176990" y="995362"/>
            <a:ext cx="5027005"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a:prstGeom prst="rect">
            <a:avLst/>
          </a:prstGeo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823996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a:xfrm>
            <a:off x="517870" y="978408"/>
            <a:ext cx="5021182" cy="4870457"/>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a:xfrm>
            <a:off x="6662168" y="969264"/>
            <a:ext cx="5021182" cy="48704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679775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7BD47B-C187-494C-812F-46BE0040B915}"/>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4769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Bullet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1160463"/>
            <a:ext cx="11158193" cy="668337"/>
          </a:xfrm>
          <a:prstGeom prst="rect">
            <a:avLst/>
          </a:prstGeom>
        </p:spPr>
        <p:txBody>
          <a:bodyPr anchor="t" anchorCtr="0">
            <a:noAutofit/>
          </a:bodyPr>
          <a:lstStyle>
            <a:lvl1pPr algn="l">
              <a:defRPr sz="3200">
                <a:solidFill>
                  <a:srgbClr val="205885"/>
                </a:solidFill>
                <a:latin typeface="Century Gothic" panose="020B0502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517870" y="1991844"/>
            <a:ext cx="11158193" cy="4029786"/>
          </a:xfrm>
          <a:prstGeom prst="rect">
            <a:avLst/>
          </a:prstGeom>
        </p:spPr>
        <p:txBody>
          <a:bodyPr anchor="t" anchorCtr="0">
            <a:normAutofit/>
          </a:bodyPr>
          <a:lstStyle>
            <a:lvl1pPr marL="342900" indent="-342900" algn="l">
              <a:lnSpc>
                <a:spcPct val="100000"/>
              </a:lnSpc>
              <a:buClr>
                <a:srgbClr val="A2AAAD"/>
              </a:buClr>
              <a:buFont typeface="Arial" panose="020B0604020202020204" pitchFamily="34" charset="0"/>
              <a:buChar char="•"/>
              <a:defRPr sz="2500" i="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dirty="0"/>
          </a:p>
        </p:txBody>
      </p:sp>
    </p:spTree>
    <p:extLst>
      <p:ext uri="{BB962C8B-B14F-4D97-AF65-F5344CB8AC3E}">
        <p14:creationId xmlns:p14="http://schemas.microsoft.com/office/powerpoint/2010/main" val="3544181888"/>
      </p:ext>
    </p:extLst>
  </p:cSld>
  <p:clrMapOvr>
    <a:masterClrMapping/>
  </p:clrMapOvr>
  <p:extLst>
    <p:ext uri="{DCECCB84-F9BA-43D5-87BE-67443E8EF086}">
      <p15:sldGuideLst xmlns:p15="http://schemas.microsoft.com/office/powerpoint/2012/main">
        <p15:guide id="1" orient="horz" pos="3793" userDrawn="1">
          <p15:clr>
            <a:srgbClr val="FBAE40"/>
          </p15:clr>
        </p15:guide>
        <p15:guide id="2" pos="325" userDrawn="1">
          <p15:clr>
            <a:srgbClr val="FBAE40"/>
          </p15:clr>
        </p15:guide>
        <p15:guide id="3" orient="horz" pos="731" userDrawn="1">
          <p15:clr>
            <a:srgbClr val="FBAE40"/>
          </p15:clr>
        </p15:guide>
        <p15:guide id="4" pos="7355" userDrawn="1">
          <p15:clr>
            <a:srgbClr val="FBAE40"/>
          </p15:clr>
        </p15:guide>
        <p15:guide id="5" orient="horz" pos="125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a:xfrm>
            <a:off x="517869" y="1160463"/>
            <a:ext cx="11158193" cy="532370"/>
          </a:xfrm>
          <a:prstGeom prst="rect">
            <a:avLst/>
          </a:prstGeom>
        </p:spPr>
        <p:txBody>
          <a:bodyPr/>
          <a:lstStyle>
            <a:lvl1pPr>
              <a:defRPr sz="3200">
                <a:solidFill>
                  <a:srgbClr val="205885"/>
                </a:solidFill>
                <a:latin typeface="Century Gothic" panose="020B050202020202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9" name="TextBox 8">
            <a:extLst>
              <a:ext uri="{FF2B5EF4-FFF2-40B4-BE49-F238E27FC236}">
                <a16:creationId xmlns:a16="http://schemas.microsoft.com/office/drawing/2014/main" id="{184BBE33-EAC1-3B1E-8EFB-448124FA14AC}"/>
              </a:ext>
            </a:extLst>
          </p:cNvPr>
          <p:cNvSpPr txBox="1"/>
          <p:nvPr userDrawn="1"/>
        </p:nvSpPr>
        <p:spPr>
          <a:xfrm>
            <a:off x="552033" y="2009274"/>
            <a:ext cx="5247187" cy="4012113"/>
          </a:xfrm>
          <a:prstGeom prst="rect">
            <a:avLst/>
          </a:prstGeom>
          <a:noFill/>
        </p:spPr>
        <p:txBody>
          <a:bodyPr wrap="square" rtlCol="0">
            <a:spAutoFit/>
          </a:bodyPr>
          <a:lstStyle/>
          <a:p>
            <a:endParaRPr lang="en-US" dirty="0"/>
          </a:p>
        </p:txBody>
      </p:sp>
      <p:sp>
        <p:nvSpPr>
          <p:cNvPr id="13" name="Text Placeholder 12">
            <a:extLst>
              <a:ext uri="{FF2B5EF4-FFF2-40B4-BE49-F238E27FC236}">
                <a16:creationId xmlns:a16="http://schemas.microsoft.com/office/drawing/2014/main" id="{CAA535C0-5BE2-5A59-3D11-8ABCC9A62912}"/>
              </a:ext>
            </a:extLst>
          </p:cNvPr>
          <p:cNvSpPr>
            <a:spLocks noGrp="1"/>
          </p:cNvSpPr>
          <p:nvPr>
            <p:ph type="body" sz="quarter" idx="13"/>
          </p:nvPr>
        </p:nvSpPr>
        <p:spPr>
          <a:xfrm>
            <a:off x="517525" y="2128838"/>
            <a:ext cx="5184775" cy="389255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2">
            <a:extLst>
              <a:ext uri="{FF2B5EF4-FFF2-40B4-BE49-F238E27FC236}">
                <a16:creationId xmlns:a16="http://schemas.microsoft.com/office/drawing/2014/main" id="{BB27B774-CAD3-DF42-BBF0-6DE55F243F01}"/>
              </a:ext>
            </a:extLst>
          </p:cNvPr>
          <p:cNvSpPr>
            <a:spLocks noGrp="1"/>
          </p:cNvSpPr>
          <p:nvPr>
            <p:ph type="body" sz="quarter" idx="14"/>
          </p:nvPr>
        </p:nvSpPr>
        <p:spPr>
          <a:xfrm>
            <a:off x="6497220" y="2128838"/>
            <a:ext cx="5184775" cy="38925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8190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a:prstGeom prst="rect">
            <a:avLst/>
          </a:prstGeom>
        </p:spPr>
        <p:txBody>
          <a:bodyPr anchor="t">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a:prstGeom prst="rect">
            <a:avLst/>
          </a:prstGeo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189469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443149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4AA536-072F-4374-926E-17E038EC7E98}"/>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a:prstGeom prst="rect">
            <a:avLst/>
          </a:prstGeo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a:prstGeom prst="rect">
            <a:avLst/>
          </a:prstGeo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0644494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a:xfrm>
            <a:off x="517870" y="978408"/>
            <a:ext cx="5021182" cy="4870457"/>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12426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546050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a:prstGeom prst="rect">
            <a:avLst/>
          </a:prstGeom>
        </p:spPr>
        <p:txBody>
          <a:bodyPr anchor="t">
            <a:no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a:prstGeom prst="rect">
            <a:avLst/>
          </a:prstGeo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348907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131757" y="6451599"/>
            <a:ext cx="637909" cy="169141"/>
          </a:xfrm>
          <a:prstGeom prst="rect">
            <a:avLst/>
          </a:prstGeom>
        </p:spPr>
        <p:txBody>
          <a:bodyPr vert="horz" lIns="91440" tIns="45720" rIns="91440" bIns="45720" rtlCol="0" anchor="ctr"/>
          <a:lstStyle>
            <a:lvl1pPr algn="r">
              <a:defRPr sz="900">
                <a:solidFill>
                  <a:schemeClr val="tx1"/>
                </a:solidFill>
                <a:latin typeface="Century Gothic" panose="020B0502020202020204" pitchFamily="34" charset="0"/>
              </a:defRPr>
            </a:lvl1pPr>
          </a:lstStyle>
          <a:p>
            <a:fld id="{DFDF98CC-160E-494C-8C3C-8CDC5FA257DE}" type="slidenum">
              <a:rPr lang="en-US" smtClean="0"/>
              <a:pPr/>
              <a:t>‹#›</a:t>
            </a:fld>
            <a:endParaRPr lang="en-US" dirty="0"/>
          </a:p>
        </p:txBody>
      </p:sp>
      <p:sp>
        <p:nvSpPr>
          <p:cNvPr id="14" name="Rectangle 13">
            <a:extLst>
              <a:ext uri="{FF2B5EF4-FFF2-40B4-BE49-F238E27FC236}">
                <a16:creationId xmlns:a16="http://schemas.microsoft.com/office/drawing/2014/main" id="{ADE57300-C7FF-4578-99A0-42B0295B123C}"/>
              </a:ext>
            </a:extLst>
          </p:cNvPr>
          <p:cNvSpPr/>
          <p:nvPr/>
        </p:nvSpPr>
        <p:spPr>
          <a:xfrm>
            <a:off x="1" y="230284"/>
            <a:ext cx="1842447" cy="466685"/>
          </a:xfrm>
          <a:prstGeom prst="rect">
            <a:avLst/>
          </a:prstGeom>
          <a:solidFill>
            <a:srgbClr val="00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A690"/>
              </a:solidFill>
            </a:endParaRPr>
          </a:p>
        </p:txBody>
      </p:sp>
      <p:pic>
        <p:nvPicPr>
          <p:cNvPr id="10" name="Picture 9" descr="A blue and black logo&#10;&#10;Description automatically generated">
            <a:extLst>
              <a:ext uri="{FF2B5EF4-FFF2-40B4-BE49-F238E27FC236}">
                <a16:creationId xmlns:a16="http://schemas.microsoft.com/office/drawing/2014/main" id="{CD5AB2A9-403F-025D-C64F-BA17CAA50F3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17870" y="6277840"/>
            <a:ext cx="1600200" cy="342900"/>
          </a:xfrm>
          <a:prstGeom prst="rect">
            <a:avLst/>
          </a:prstGeom>
        </p:spPr>
      </p:pic>
      <p:pic>
        <p:nvPicPr>
          <p:cNvPr id="12" name="Picture 11" descr="A close-up of a black background&#10;&#10;Description automatically generated">
            <a:extLst>
              <a:ext uri="{FF2B5EF4-FFF2-40B4-BE49-F238E27FC236}">
                <a16:creationId xmlns:a16="http://schemas.microsoft.com/office/drawing/2014/main" id="{6F3DAC8A-A5F7-92FE-0813-D8E70B90A44C}"/>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997733" y="230284"/>
            <a:ext cx="1676397" cy="466685"/>
          </a:xfrm>
          <a:prstGeom prst="rect">
            <a:avLst/>
          </a:prstGeom>
        </p:spPr>
      </p:pic>
      <p:sp>
        <p:nvSpPr>
          <p:cNvPr id="13" name="TextBox 12">
            <a:extLst>
              <a:ext uri="{FF2B5EF4-FFF2-40B4-BE49-F238E27FC236}">
                <a16:creationId xmlns:a16="http://schemas.microsoft.com/office/drawing/2014/main" id="{1EBC3D8A-1F30-A2D6-D920-8223E6E639FB}"/>
              </a:ext>
            </a:extLst>
          </p:cNvPr>
          <p:cNvSpPr txBox="1"/>
          <p:nvPr userDrawn="1"/>
        </p:nvSpPr>
        <p:spPr>
          <a:xfrm>
            <a:off x="409433" y="278960"/>
            <a:ext cx="1433015" cy="369332"/>
          </a:xfrm>
          <a:prstGeom prst="rect">
            <a:avLst/>
          </a:prstGeom>
          <a:noFill/>
        </p:spPr>
        <p:txBody>
          <a:bodyPr wrap="square" rtlCol="0">
            <a:spAutoFit/>
          </a:bodyPr>
          <a:lstStyle/>
          <a:p>
            <a:r>
              <a:rPr lang="en-US" b="1" dirty="0">
                <a:solidFill>
                  <a:schemeClr val="tx1"/>
                </a:solidFill>
                <a:latin typeface="Century Gothic" panose="020B0502020202020204" pitchFamily="34" charset="0"/>
              </a:rPr>
              <a:t>Lesson 2</a:t>
            </a:r>
          </a:p>
        </p:txBody>
      </p:sp>
      <p:sp>
        <p:nvSpPr>
          <p:cNvPr id="2" name="TextBox 1">
            <a:extLst>
              <a:ext uri="{FF2B5EF4-FFF2-40B4-BE49-F238E27FC236}">
                <a16:creationId xmlns:a16="http://schemas.microsoft.com/office/drawing/2014/main" id="{1A3B7BA9-0BD9-9116-F1CC-B9CA6D49E9E4}"/>
              </a:ext>
            </a:extLst>
          </p:cNvPr>
          <p:cNvSpPr txBox="1"/>
          <p:nvPr userDrawn="1"/>
        </p:nvSpPr>
        <p:spPr>
          <a:xfrm>
            <a:off x="2395310" y="6433019"/>
            <a:ext cx="4800518"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0"/>
              </a:spcBef>
              <a:buClr>
                <a:srgbClr val="A2AAAD"/>
              </a:buClr>
            </a:pPr>
            <a:r>
              <a:rPr lang="en-CA" sz="900" b="0" i="0" u="none" strike="noStrike" dirty="0">
                <a:solidFill>
                  <a:srgbClr val="222222"/>
                </a:solidFill>
                <a:effectLst/>
                <a:highlight>
                  <a:srgbClr val="FFFFFF"/>
                </a:highlight>
                <a:latin typeface="Century Gothic" panose="020B0502020202020204" pitchFamily="34" charset="0"/>
              </a:rPr>
              <a:t>© 2026 FIDELITY INVESTMENTS CANADA ULC          </a:t>
            </a:r>
            <a:r>
              <a:rPr lang="en-CA" sz="900" dirty="0">
                <a:latin typeface="Century Gothic" panose="020B0502020202020204" pitchFamily="34" charset="0"/>
              </a:rPr>
              <a:t>3354100-v20251111</a:t>
            </a:r>
            <a:endParaRPr lang="en-US" sz="900" dirty="0">
              <a:solidFill>
                <a:schemeClr val="accent5"/>
              </a:solidFill>
              <a:latin typeface="Century Gothic" panose="020B0502020202020204" pitchFamily="34" charset="0"/>
              <a:cs typeface="Arial"/>
            </a:endParaRPr>
          </a:p>
        </p:txBody>
      </p:sp>
    </p:spTree>
    <p:extLst>
      <p:ext uri="{BB962C8B-B14F-4D97-AF65-F5344CB8AC3E}">
        <p14:creationId xmlns:p14="http://schemas.microsoft.com/office/powerpoint/2010/main" val="1281054387"/>
      </p:ext>
    </p:extLst>
  </p:cSld>
  <p:clrMap bg1="lt1" tx1="dk1" bg2="lt2" tx2="dk2" accent1="accent1" accent2="accent2" accent3="accent3" accent4="accent4" accent5="accent5" accent6="accent6" hlink="hlink" folHlink="folHlink"/>
  <p:sldLayoutIdLst>
    <p:sldLayoutId id="2147483713" r:id="rId1"/>
    <p:sldLayoutId id="2147483725"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hf hd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userDrawn="1">
          <p15:clr>
            <a:srgbClr val="F26B43"/>
          </p15:clr>
        </p15:guide>
        <p15:guide id="2" pos="325" userDrawn="1">
          <p15:clr>
            <a:srgbClr val="F26B43"/>
          </p15:clr>
        </p15:guide>
        <p15:guide id="3" pos="7355" userDrawn="1">
          <p15:clr>
            <a:srgbClr val="F26B43"/>
          </p15:clr>
        </p15:guide>
        <p15:guide id="4"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video" Target="https://www.youtube.com/embed/Pi2VVfG9pMA?list=PLBzmUd_ESwov_lbEkQjWleHM6qB05xZ2b"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Pi2VVfG9pMA?list=PLBzmUd_ESwov_lbEkQjWleHM6qB05xZ2b"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4ADED-E4F4-96B4-771C-22B444389C6E}"/>
              </a:ext>
            </a:extLst>
          </p:cNvPr>
          <p:cNvSpPr>
            <a:spLocks noGrp="1"/>
          </p:cNvSpPr>
          <p:nvPr>
            <p:ph type="ctrTitle"/>
          </p:nvPr>
        </p:nvSpPr>
        <p:spPr/>
        <p:txBody>
          <a:bodyPr>
            <a:noAutofit/>
          </a:bodyPr>
          <a:lstStyle/>
          <a:p>
            <a:r>
              <a:rPr lang="en-US" dirty="0"/>
              <a:t>Investing fees explained</a:t>
            </a:r>
            <a:br>
              <a:rPr lang="en-US" dirty="0"/>
            </a:br>
            <a:br>
              <a:rPr lang="en-US" dirty="0"/>
            </a:br>
            <a:br>
              <a:rPr lang="en-US" dirty="0"/>
            </a:br>
            <a:endParaRPr lang="en-US" dirty="0"/>
          </a:p>
        </p:txBody>
      </p:sp>
      <p:sp>
        <p:nvSpPr>
          <p:cNvPr id="3" name="TextBox 2">
            <a:extLst>
              <a:ext uri="{FF2B5EF4-FFF2-40B4-BE49-F238E27FC236}">
                <a16:creationId xmlns:a16="http://schemas.microsoft.com/office/drawing/2014/main" id="{6A9EBC07-E89A-480E-0B63-1C54B7A50807}"/>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4" name="TextBox 3">
            <a:extLst>
              <a:ext uri="{FF2B5EF4-FFF2-40B4-BE49-F238E27FC236}">
                <a16:creationId xmlns:a16="http://schemas.microsoft.com/office/drawing/2014/main" id="{0AF1ADBB-F79D-BADA-AC9D-C2A8B61D7835}"/>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62CE6CB1-45A9-C8FE-81D0-492E8B4ED968}"/>
              </a:ext>
            </a:extLst>
          </p:cNvPr>
          <p:cNvSpPr>
            <a:spLocks noGrp="1"/>
          </p:cNvSpPr>
          <p:nvPr>
            <p:ph type="sldNum" sz="quarter" idx="12"/>
          </p:nvPr>
        </p:nvSpPr>
        <p:spPr/>
        <p:txBody>
          <a:bodyPr/>
          <a:lstStyle/>
          <a:p>
            <a:fld id="{DFDF98CC-160E-494C-8C3C-8CDC5FA257DE}" type="slidenum">
              <a:rPr lang="en-US" smtClean="0"/>
              <a:t>1</a:t>
            </a:fld>
            <a:endParaRPr lang="en-US" dirty="0"/>
          </a:p>
        </p:txBody>
      </p:sp>
      <p:pic>
        <p:nvPicPr>
          <p:cNvPr id="8" name="Online Media 6" descr="Investing fees explained">
            <a:hlinkClick r:id="" action="ppaction://media"/>
            <a:extLst>
              <a:ext uri="{FF2B5EF4-FFF2-40B4-BE49-F238E27FC236}">
                <a16:creationId xmlns:a16="http://schemas.microsoft.com/office/drawing/2014/main" id="{8DB80FB8-0D16-089C-96DC-CF947EEA154F}"/>
              </a:ext>
            </a:extLst>
          </p:cNvPr>
          <p:cNvPicPr>
            <a:picLocks noRot="1" noChangeAspect="1"/>
          </p:cNvPicPr>
          <p:nvPr>
            <a:videoFile r:link="rId1"/>
          </p:nvPr>
        </p:nvPicPr>
        <p:blipFill>
          <a:blip r:embed="rId3"/>
          <a:stretch>
            <a:fillRect/>
          </a:stretch>
        </p:blipFill>
        <p:spPr>
          <a:xfrm>
            <a:off x="3290483" y="2420027"/>
            <a:ext cx="5611034" cy="3170234"/>
          </a:xfrm>
          <a:prstGeom prst="rect">
            <a:avLst/>
          </a:prstGeom>
        </p:spPr>
      </p:pic>
    </p:spTree>
    <p:extLst>
      <p:ext uri="{BB962C8B-B14F-4D97-AF65-F5344CB8AC3E}">
        <p14:creationId xmlns:p14="http://schemas.microsoft.com/office/powerpoint/2010/main" val="150875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370C1204-2D63-257B-A323-05B3FB30D188}"/>
              </a:ext>
            </a:extLst>
          </p:cNvPr>
          <p:cNvSpPr/>
          <p:nvPr>
            <p:custDataLst>
              <p:tags r:id="rId1"/>
            </p:custDataLst>
          </p:nvPr>
        </p:nvSpPr>
        <p:spPr>
          <a:xfrm>
            <a:off x="7883610" y="1828800"/>
            <a:ext cx="3564115" cy="3564115"/>
          </a:xfrm>
          <a:prstGeom prst="ellipse">
            <a:avLst/>
          </a:prstGeom>
          <a:solidFill>
            <a:srgbClr val="2058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05885"/>
              </a:solidFill>
            </a:endParaRPr>
          </a:p>
        </p:txBody>
      </p:sp>
      <p:sp>
        <p:nvSpPr>
          <p:cNvPr id="2" name="Title 1">
            <a:extLst>
              <a:ext uri="{FF2B5EF4-FFF2-40B4-BE49-F238E27FC236}">
                <a16:creationId xmlns:a16="http://schemas.microsoft.com/office/drawing/2014/main" id="{AB6A1BF7-B47C-90B7-1E82-656D80FBE39A}"/>
              </a:ext>
            </a:extLst>
          </p:cNvPr>
          <p:cNvSpPr>
            <a:spLocks noGrp="1"/>
          </p:cNvSpPr>
          <p:nvPr>
            <p:ph type="ctrTitle"/>
          </p:nvPr>
        </p:nvSpPr>
        <p:spPr/>
        <p:txBody>
          <a:bodyPr/>
          <a:lstStyle/>
          <a:p>
            <a:r>
              <a:rPr lang="en-US" dirty="0"/>
              <a:t>Commission fees</a:t>
            </a:r>
          </a:p>
        </p:txBody>
      </p:sp>
      <p:sp>
        <p:nvSpPr>
          <p:cNvPr id="3" name="Subtitle 2">
            <a:extLst>
              <a:ext uri="{FF2B5EF4-FFF2-40B4-BE49-F238E27FC236}">
                <a16:creationId xmlns:a16="http://schemas.microsoft.com/office/drawing/2014/main" id="{2051C563-3C3A-52D3-0916-806584624679}"/>
              </a:ext>
            </a:extLst>
          </p:cNvPr>
          <p:cNvSpPr>
            <a:spLocks noGrp="1"/>
          </p:cNvSpPr>
          <p:nvPr>
            <p:ph type="subTitle" idx="1"/>
          </p:nvPr>
        </p:nvSpPr>
        <p:spPr>
          <a:xfrm>
            <a:off x="517870" y="2038864"/>
            <a:ext cx="6105351" cy="3883909"/>
          </a:xfrm>
        </p:spPr>
        <p:txBody>
          <a:bodyPr>
            <a:noAutofit/>
          </a:bodyPr>
          <a:lstStyle/>
          <a:p>
            <a:pPr marL="0" indent="0">
              <a:buNone/>
            </a:pPr>
            <a:r>
              <a:rPr lang="en-US" sz="2600" b="1" dirty="0">
                <a:solidFill>
                  <a:srgbClr val="374151"/>
                </a:solidFill>
                <a:ea typeface="+mn-lt"/>
                <a:cs typeface="+mn-lt"/>
              </a:rPr>
              <a:t>Commission fee: </a:t>
            </a:r>
            <a:r>
              <a:rPr lang="en-US" sz="2600" dirty="0">
                <a:solidFill>
                  <a:srgbClr val="374151"/>
                </a:solidFill>
                <a:ea typeface="+mn-lt"/>
                <a:cs typeface="+mn-lt"/>
              </a:rPr>
              <a:t>charged every time you buy or sell a financial asset. Some platforms offer a certain number of </a:t>
            </a:r>
            <a:r>
              <a:rPr lang="en-US" sz="2600" b="1" dirty="0">
                <a:solidFill>
                  <a:srgbClr val="374151"/>
                </a:solidFill>
                <a:ea typeface="+mn-lt"/>
                <a:cs typeface="+mn-lt"/>
              </a:rPr>
              <a:t>free</a:t>
            </a:r>
            <a:r>
              <a:rPr lang="en-US" sz="2600" dirty="0">
                <a:solidFill>
                  <a:srgbClr val="374151"/>
                </a:solidFill>
                <a:ea typeface="+mn-lt"/>
                <a:cs typeface="+mn-lt"/>
              </a:rPr>
              <a:t> trades per month.</a:t>
            </a:r>
          </a:p>
        </p:txBody>
      </p:sp>
      <p:sp>
        <p:nvSpPr>
          <p:cNvPr id="4" name="Slide Number Placeholder 3">
            <a:extLst>
              <a:ext uri="{FF2B5EF4-FFF2-40B4-BE49-F238E27FC236}">
                <a16:creationId xmlns:a16="http://schemas.microsoft.com/office/drawing/2014/main" id="{B361B33F-8DF7-BCF5-BF28-DC0333BEF76D}"/>
              </a:ext>
            </a:extLst>
          </p:cNvPr>
          <p:cNvSpPr>
            <a:spLocks noGrp="1"/>
          </p:cNvSpPr>
          <p:nvPr>
            <p:ph type="sldNum" sz="quarter" idx="12"/>
          </p:nvPr>
        </p:nvSpPr>
        <p:spPr/>
        <p:txBody>
          <a:bodyPr/>
          <a:lstStyle/>
          <a:p>
            <a:fld id="{DFDF98CC-160E-494C-8C3C-8CDC5FA257DE}" type="slidenum">
              <a:rPr lang="en-US" smtClean="0"/>
              <a:t>10</a:t>
            </a:fld>
            <a:endParaRPr lang="en-US" dirty="0"/>
          </a:p>
        </p:txBody>
      </p:sp>
      <p:pic>
        <p:nvPicPr>
          <p:cNvPr id="7" name="Picture 6" descr="A white line drawing of a stack of coins and a dollar bill&#10;&#10;AI-generated content may be incorrect.">
            <a:extLst>
              <a:ext uri="{FF2B5EF4-FFF2-40B4-BE49-F238E27FC236}">
                <a16:creationId xmlns:a16="http://schemas.microsoft.com/office/drawing/2014/main" id="{36C0F4BC-11EE-012F-59A2-FDF7073FA1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8932" y="2329568"/>
            <a:ext cx="2653801" cy="2603886"/>
          </a:xfrm>
          <a:prstGeom prst="rect">
            <a:avLst/>
          </a:prstGeom>
        </p:spPr>
      </p:pic>
    </p:spTree>
    <p:extLst>
      <p:ext uri="{BB962C8B-B14F-4D97-AF65-F5344CB8AC3E}">
        <p14:creationId xmlns:p14="http://schemas.microsoft.com/office/powerpoint/2010/main" val="1360883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623CD-6DAF-3DC2-D13C-F1EC28CA6878}"/>
              </a:ext>
            </a:extLst>
          </p:cNvPr>
          <p:cNvSpPr>
            <a:spLocks noGrp="1"/>
          </p:cNvSpPr>
          <p:nvPr>
            <p:ph type="ctrTitle"/>
          </p:nvPr>
        </p:nvSpPr>
        <p:spPr/>
        <p:txBody>
          <a:bodyPr/>
          <a:lstStyle/>
          <a:p>
            <a:r>
              <a:rPr lang="en-US" dirty="0"/>
              <a:t>You are charged a fee every quarter just to keep your investment account open, even if you don’t make any trades. What kind of fee is this?</a:t>
            </a:r>
          </a:p>
        </p:txBody>
      </p:sp>
      <p:sp>
        <p:nvSpPr>
          <p:cNvPr id="3" name="Subtitle 2">
            <a:extLst>
              <a:ext uri="{FF2B5EF4-FFF2-40B4-BE49-F238E27FC236}">
                <a16:creationId xmlns:a16="http://schemas.microsoft.com/office/drawing/2014/main" id="{ED7CFD94-0353-48C3-C573-277BDA8291DE}"/>
              </a:ext>
            </a:extLst>
          </p:cNvPr>
          <p:cNvSpPr>
            <a:spLocks noGrp="1"/>
          </p:cNvSpPr>
          <p:nvPr>
            <p:ph type="subTitle" idx="1"/>
          </p:nvPr>
        </p:nvSpPr>
        <p:spPr>
          <a:xfrm>
            <a:off x="517871" y="3200400"/>
            <a:ext cx="10613886" cy="2631988"/>
          </a:xfrm>
        </p:spPr>
        <p:txBody>
          <a:bodyPr>
            <a:normAutofit/>
          </a:bodyPr>
          <a:lstStyle/>
          <a:p>
            <a:pPr marL="0" indent="0">
              <a:buNone/>
            </a:pPr>
            <a:r>
              <a:rPr lang="en-US" sz="2800" dirty="0"/>
              <a:t>A) Front-end load</a:t>
            </a:r>
          </a:p>
          <a:p>
            <a:pPr marL="0" indent="0">
              <a:buNone/>
            </a:pPr>
            <a:r>
              <a:rPr lang="en-US" sz="2800" dirty="0"/>
              <a:t>B) Withdrawal fee</a:t>
            </a:r>
          </a:p>
          <a:p>
            <a:pPr marL="0" indent="0">
              <a:buNone/>
            </a:pPr>
            <a:r>
              <a:rPr lang="en-US" sz="2800" dirty="0"/>
              <a:t>C) Maintenance fee</a:t>
            </a:r>
          </a:p>
        </p:txBody>
      </p:sp>
      <p:sp>
        <p:nvSpPr>
          <p:cNvPr id="4" name="Slide Number Placeholder 3">
            <a:extLst>
              <a:ext uri="{FF2B5EF4-FFF2-40B4-BE49-F238E27FC236}">
                <a16:creationId xmlns:a16="http://schemas.microsoft.com/office/drawing/2014/main" id="{07472D31-697E-2EC4-FB80-E88C2A45A11E}"/>
              </a:ext>
            </a:extLst>
          </p:cNvPr>
          <p:cNvSpPr>
            <a:spLocks noGrp="1"/>
          </p:cNvSpPr>
          <p:nvPr>
            <p:ph type="sldNum" sz="quarter" idx="12"/>
          </p:nvPr>
        </p:nvSpPr>
        <p:spPr/>
        <p:txBody>
          <a:bodyPr/>
          <a:lstStyle/>
          <a:p>
            <a:fld id="{DFDF98CC-160E-494C-8C3C-8CDC5FA257DE}" type="slidenum">
              <a:rPr lang="en-US" smtClean="0"/>
              <a:t>11</a:t>
            </a:fld>
            <a:endParaRPr lang="en-US" dirty="0"/>
          </a:p>
        </p:txBody>
      </p:sp>
    </p:spTree>
    <p:extLst>
      <p:ext uri="{BB962C8B-B14F-4D97-AF65-F5344CB8AC3E}">
        <p14:creationId xmlns:p14="http://schemas.microsoft.com/office/powerpoint/2010/main" val="2562816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3B964-1507-412C-C261-EE0066363F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C8F6EB-22D3-7C50-BEE8-28CE726597C2}"/>
              </a:ext>
            </a:extLst>
          </p:cNvPr>
          <p:cNvSpPr>
            <a:spLocks noGrp="1"/>
          </p:cNvSpPr>
          <p:nvPr>
            <p:ph type="ctrTitle"/>
          </p:nvPr>
        </p:nvSpPr>
        <p:spPr/>
        <p:txBody>
          <a:bodyPr/>
          <a:lstStyle/>
          <a:p>
            <a:r>
              <a:rPr lang="en-US" dirty="0"/>
              <a:t>You are charged a fee every quarter just to keep your investment account open, even if you don’t make any trades. What kind of fee is this?</a:t>
            </a:r>
          </a:p>
        </p:txBody>
      </p:sp>
      <p:sp>
        <p:nvSpPr>
          <p:cNvPr id="3" name="Subtitle 2">
            <a:extLst>
              <a:ext uri="{FF2B5EF4-FFF2-40B4-BE49-F238E27FC236}">
                <a16:creationId xmlns:a16="http://schemas.microsoft.com/office/drawing/2014/main" id="{46B12673-D19F-3E06-3F9D-3F0D6006EC2F}"/>
              </a:ext>
            </a:extLst>
          </p:cNvPr>
          <p:cNvSpPr>
            <a:spLocks noGrp="1"/>
          </p:cNvSpPr>
          <p:nvPr>
            <p:ph type="subTitle" idx="1"/>
          </p:nvPr>
        </p:nvSpPr>
        <p:spPr>
          <a:xfrm>
            <a:off x="517871" y="3200400"/>
            <a:ext cx="10613886" cy="2631988"/>
          </a:xfrm>
        </p:spPr>
        <p:txBody>
          <a:bodyPr>
            <a:normAutofit/>
          </a:bodyPr>
          <a:lstStyle/>
          <a:p>
            <a:pPr marL="0" indent="0">
              <a:buNone/>
            </a:pPr>
            <a:r>
              <a:rPr lang="en-US" sz="2800" dirty="0"/>
              <a:t>A) Front-end load</a:t>
            </a:r>
          </a:p>
          <a:p>
            <a:pPr marL="0" indent="0">
              <a:buNone/>
            </a:pPr>
            <a:r>
              <a:rPr lang="en-US" sz="2800" dirty="0"/>
              <a:t>B) Withdrawal fee</a:t>
            </a:r>
          </a:p>
          <a:p>
            <a:pPr marL="0" indent="0">
              <a:buNone/>
            </a:pPr>
            <a:r>
              <a:rPr lang="en-US" sz="2800" b="1" dirty="0">
                <a:solidFill>
                  <a:srgbClr val="6ABD4A"/>
                </a:solidFill>
              </a:rPr>
              <a:t>C) Maintenance fee</a:t>
            </a:r>
          </a:p>
        </p:txBody>
      </p:sp>
      <p:sp>
        <p:nvSpPr>
          <p:cNvPr id="4" name="Slide Number Placeholder 3">
            <a:extLst>
              <a:ext uri="{FF2B5EF4-FFF2-40B4-BE49-F238E27FC236}">
                <a16:creationId xmlns:a16="http://schemas.microsoft.com/office/drawing/2014/main" id="{66281FC0-CE8B-3F87-7300-F8B1B987272B}"/>
              </a:ext>
            </a:extLst>
          </p:cNvPr>
          <p:cNvSpPr>
            <a:spLocks noGrp="1"/>
          </p:cNvSpPr>
          <p:nvPr>
            <p:ph type="sldNum" sz="quarter" idx="12"/>
          </p:nvPr>
        </p:nvSpPr>
        <p:spPr/>
        <p:txBody>
          <a:bodyPr/>
          <a:lstStyle/>
          <a:p>
            <a:fld id="{DFDF98CC-160E-494C-8C3C-8CDC5FA257DE}" type="slidenum">
              <a:rPr lang="en-US" smtClean="0"/>
              <a:t>12</a:t>
            </a:fld>
            <a:endParaRPr lang="en-US" dirty="0"/>
          </a:p>
        </p:txBody>
      </p:sp>
    </p:spTree>
    <p:extLst>
      <p:ext uri="{BB962C8B-B14F-4D97-AF65-F5344CB8AC3E}">
        <p14:creationId xmlns:p14="http://schemas.microsoft.com/office/powerpoint/2010/main" val="167063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2D943-8E18-3C17-AFCB-019D96FFC69F}"/>
            </a:ext>
          </a:extLst>
        </p:cNvPr>
        <p:cNvGrpSpPr/>
        <p:nvPr/>
      </p:nvGrpSpPr>
      <p:grpSpPr>
        <a:xfrm>
          <a:off x="0" y="0"/>
          <a:ext cx="0" cy="0"/>
          <a:chOff x="0" y="0"/>
          <a:chExt cx="0" cy="0"/>
        </a:xfrm>
      </p:grpSpPr>
      <p:sp>
        <p:nvSpPr>
          <p:cNvPr id="6" name="Oval 5">
            <a:extLst>
              <a:ext uri="{FF2B5EF4-FFF2-40B4-BE49-F238E27FC236}">
                <a16:creationId xmlns:a16="http://schemas.microsoft.com/office/drawing/2014/main" id="{A37ACC37-9CDC-B6EA-AF3F-57AF18DA9484}"/>
              </a:ext>
            </a:extLst>
          </p:cNvPr>
          <p:cNvSpPr/>
          <p:nvPr>
            <p:custDataLst>
              <p:tags r:id="rId1"/>
            </p:custDataLst>
          </p:nvPr>
        </p:nvSpPr>
        <p:spPr>
          <a:xfrm>
            <a:off x="7883610" y="1828800"/>
            <a:ext cx="3564115" cy="3564115"/>
          </a:xfrm>
          <a:prstGeom prst="ellipse">
            <a:avLst/>
          </a:prstGeom>
          <a:solidFill>
            <a:srgbClr val="2058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05885"/>
              </a:solidFill>
            </a:endParaRPr>
          </a:p>
        </p:txBody>
      </p:sp>
      <p:sp>
        <p:nvSpPr>
          <p:cNvPr id="2" name="Title 1">
            <a:extLst>
              <a:ext uri="{FF2B5EF4-FFF2-40B4-BE49-F238E27FC236}">
                <a16:creationId xmlns:a16="http://schemas.microsoft.com/office/drawing/2014/main" id="{E6B722CA-F280-47A1-0959-9B9111FEBC6E}"/>
              </a:ext>
            </a:extLst>
          </p:cNvPr>
          <p:cNvSpPr>
            <a:spLocks noGrp="1"/>
          </p:cNvSpPr>
          <p:nvPr>
            <p:ph type="ctrTitle"/>
          </p:nvPr>
        </p:nvSpPr>
        <p:spPr/>
        <p:txBody>
          <a:bodyPr/>
          <a:lstStyle/>
          <a:p>
            <a:r>
              <a:rPr lang="en-US" dirty="0"/>
              <a:t>Maintenance fees</a:t>
            </a:r>
          </a:p>
        </p:txBody>
      </p:sp>
      <p:sp>
        <p:nvSpPr>
          <p:cNvPr id="3" name="Subtitle 2">
            <a:extLst>
              <a:ext uri="{FF2B5EF4-FFF2-40B4-BE49-F238E27FC236}">
                <a16:creationId xmlns:a16="http://schemas.microsoft.com/office/drawing/2014/main" id="{C07DAF00-46AB-A6F0-A29C-4C4C4AFE7295}"/>
              </a:ext>
            </a:extLst>
          </p:cNvPr>
          <p:cNvSpPr>
            <a:spLocks noGrp="1"/>
          </p:cNvSpPr>
          <p:nvPr>
            <p:ph type="subTitle" idx="1"/>
          </p:nvPr>
        </p:nvSpPr>
        <p:spPr>
          <a:xfrm>
            <a:off x="517871" y="2038864"/>
            <a:ext cx="5578130" cy="3883909"/>
          </a:xfrm>
        </p:spPr>
        <p:txBody>
          <a:bodyPr>
            <a:noAutofit/>
          </a:bodyPr>
          <a:lstStyle/>
          <a:p>
            <a:pPr marL="0" indent="0">
              <a:buNone/>
            </a:pPr>
            <a:r>
              <a:rPr lang="en-US" sz="2600" b="1" dirty="0">
                <a:solidFill>
                  <a:srgbClr val="374151"/>
                </a:solidFill>
                <a:ea typeface="+mn-lt"/>
                <a:cs typeface="+mn-lt"/>
              </a:rPr>
              <a:t>Maintenance fee: </a:t>
            </a:r>
            <a:r>
              <a:rPr lang="en-US" sz="2600" dirty="0">
                <a:solidFill>
                  <a:srgbClr val="374151"/>
                </a:solidFill>
                <a:ea typeface="+mn-lt"/>
                <a:cs typeface="+mn-lt"/>
              </a:rPr>
              <a:t>charged for holding your account, especially if your balance falls below a certain amount. Often charged </a:t>
            </a:r>
            <a:r>
              <a:rPr lang="en-US" sz="2600" b="1" dirty="0">
                <a:solidFill>
                  <a:srgbClr val="374151"/>
                </a:solidFill>
                <a:ea typeface="+mn-lt"/>
                <a:cs typeface="+mn-lt"/>
              </a:rPr>
              <a:t>monthly</a:t>
            </a:r>
            <a:r>
              <a:rPr lang="en-US" sz="2600" dirty="0">
                <a:solidFill>
                  <a:srgbClr val="374151"/>
                </a:solidFill>
                <a:ea typeface="+mn-lt"/>
                <a:cs typeface="+mn-lt"/>
              </a:rPr>
              <a:t> or </a:t>
            </a:r>
            <a:r>
              <a:rPr lang="en-US" sz="2600" b="1" dirty="0">
                <a:solidFill>
                  <a:srgbClr val="374151"/>
                </a:solidFill>
                <a:ea typeface="+mn-lt"/>
                <a:cs typeface="+mn-lt"/>
              </a:rPr>
              <a:t>annually</a:t>
            </a:r>
            <a:r>
              <a:rPr lang="en-US" sz="2600" dirty="0">
                <a:solidFill>
                  <a:srgbClr val="374151"/>
                </a:solidFill>
                <a:ea typeface="+mn-lt"/>
                <a:cs typeface="+mn-lt"/>
              </a:rPr>
              <a:t>.</a:t>
            </a:r>
          </a:p>
        </p:txBody>
      </p:sp>
      <p:sp>
        <p:nvSpPr>
          <p:cNvPr id="4" name="Slide Number Placeholder 3">
            <a:extLst>
              <a:ext uri="{FF2B5EF4-FFF2-40B4-BE49-F238E27FC236}">
                <a16:creationId xmlns:a16="http://schemas.microsoft.com/office/drawing/2014/main" id="{825656CC-5FAB-967B-2D1D-5420A8936A0A}"/>
              </a:ext>
            </a:extLst>
          </p:cNvPr>
          <p:cNvSpPr>
            <a:spLocks noGrp="1"/>
          </p:cNvSpPr>
          <p:nvPr>
            <p:ph type="sldNum" sz="quarter" idx="12"/>
          </p:nvPr>
        </p:nvSpPr>
        <p:spPr/>
        <p:txBody>
          <a:bodyPr/>
          <a:lstStyle/>
          <a:p>
            <a:fld id="{DFDF98CC-160E-494C-8C3C-8CDC5FA257DE}" type="slidenum">
              <a:rPr lang="en-US" smtClean="0"/>
              <a:t>13</a:t>
            </a:fld>
            <a:endParaRPr lang="en-US" dirty="0"/>
          </a:p>
        </p:txBody>
      </p:sp>
      <p:pic>
        <p:nvPicPr>
          <p:cNvPr id="5" name="Picture 4" descr="A white line drawing of a cell phone and speech bubbles&#10;&#10;AI-generated content may be incorrect.">
            <a:extLst>
              <a:ext uri="{FF2B5EF4-FFF2-40B4-BE49-F238E27FC236}">
                <a16:creationId xmlns:a16="http://schemas.microsoft.com/office/drawing/2014/main" id="{2E7B6E7F-04E3-2CEA-C9A2-95DBB4C205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1429" y="2296760"/>
            <a:ext cx="2678575" cy="2628194"/>
          </a:xfrm>
          <a:prstGeom prst="rect">
            <a:avLst/>
          </a:prstGeom>
        </p:spPr>
      </p:pic>
    </p:spTree>
    <p:extLst>
      <p:ext uri="{BB962C8B-B14F-4D97-AF65-F5344CB8AC3E}">
        <p14:creationId xmlns:p14="http://schemas.microsoft.com/office/powerpoint/2010/main" val="2763258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2"/>
          <p:cNvSpPr txBox="1">
            <a:spLocks noGrp="1"/>
          </p:cNvSpPr>
          <p:nvPr>
            <p:ph type="ctrTitle"/>
          </p:nvPr>
        </p:nvSpPr>
        <p:spPr>
          <a:xfrm>
            <a:off x="517870" y="1160463"/>
            <a:ext cx="10613887" cy="668337"/>
          </a:xfrm>
          <a:prstGeom prst="rect">
            <a:avLst/>
          </a:prstGeom>
          <a:noFill/>
          <a:ln>
            <a:noFill/>
          </a:ln>
        </p:spPr>
        <p:txBody>
          <a:bodyPr spcFirstLastPara="1" wrap="square" lIns="91425" tIns="45700" rIns="91425" bIns="45700" anchor="t" anchorCtr="0">
            <a:noAutofit/>
          </a:bodyPr>
          <a:lstStyle/>
          <a:p>
            <a:pPr>
              <a:buClr>
                <a:schemeClr val="dk2"/>
              </a:buClr>
              <a:buSzPts val="4400"/>
            </a:pPr>
            <a:r>
              <a:rPr lang="en-US" dirty="0"/>
              <a:t>Scenario: You decide to pull your money out of your investment account, and you’re charged a $30 fee for doing so.</a:t>
            </a:r>
            <a:endParaRPr dirty="0"/>
          </a:p>
        </p:txBody>
      </p:sp>
      <p:sp>
        <p:nvSpPr>
          <p:cNvPr id="7" name="Slide Number Placeholder 6">
            <a:extLst>
              <a:ext uri="{FF2B5EF4-FFF2-40B4-BE49-F238E27FC236}">
                <a16:creationId xmlns:a16="http://schemas.microsoft.com/office/drawing/2014/main" id="{595BB57A-6F00-161B-B080-878D6F34DDED}"/>
              </a:ext>
            </a:extLst>
          </p:cNvPr>
          <p:cNvSpPr>
            <a:spLocks noGrp="1"/>
          </p:cNvSpPr>
          <p:nvPr>
            <p:ph type="sldNum" sz="quarter" idx="12"/>
          </p:nvPr>
        </p:nvSpPr>
        <p:spPr/>
        <p:txBody>
          <a:bodyPr/>
          <a:lstStyle/>
          <a:p>
            <a:fld id="{DFDF98CC-160E-494C-8C3C-8CDC5FA257DE}" type="slidenum">
              <a:rPr lang="en-US" smtClean="0"/>
              <a:t>14</a:t>
            </a:fld>
            <a:endParaRPr lang="en-US" dirty="0"/>
          </a:p>
        </p:txBody>
      </p:sp>
      <p:sp>
        <p:nvSpPr>
          <p:cNvPr id="14" name="Subtitle 13">
            <a:extLst>
              <a:ext uri="{FF2B5EF4-FFF2-40B4-BE49-F238E27FC236}">
                <a16:creationId xmlns:a16="http://schemas.microsoft.com/office/drawing/2014/main" id="{6A5C2D11-882C-D660-D6F6-7F260D982986}"/>
              </a:ext>
            </a:extLst>
          </p:cNvPr>
          <p:cNvSpPr>
            <a:spLocks noGrp="1"/>
          </p:cNvSpPr>
          <p:nvPr>
            <p:ph type="subTitle" idx="1"/>
          </p:nvPr>
        </p:nvSpPr>
        <p:spPr>
          <a:xfrm>
            <a:off x="517871" y="3002692"/>
            <a:ext cx="11251796" cy="3018938"/>
          </a:xfrm>
        </p:spPr>
        <p:txBody>
          <a:bodyPr>
            <a:normAutofit/>
          </a:bodyPr>
          <a:lstStyle/>
          <a:p>
            <a:pPr marL="0" lvl="0" indent="0">
              <a:spcBef>
                <a:spcPts val="0"/>
              </a:spcBef>
              <a:buClr>
                <a:schemeClr val="dk1"/>
              </a:buClr>
              <a:buSzPts val="1100"/>
              <a:buNone/>
            </a:pPr>
            <a:r>
              <a:rPr lang="en-CA" sz="2800" b="1" dirty="0">
                <a:solidFill>
                  <a:schemeClr val="dk1"/>
                </a:solidFill>
              </a:rPr>
              <a:t>Question</a:t>
            </a:r>
            <a:r>
              <a:rPr lang="en-CA" sz="2800" dirty="0">
                <a:solidFill>
                  <a:schemeClr val="dk1"/>
                </a:solidFill>
              </a:rPr>
              <a:t>: What type of fee is this?</a:t>
            </a:r>
            <a:br>
              <a:rPr lang="en-CA" sz="2800" dirty="0">
                <a:solidFill>
                  <a:schemeClr val="dk1"/>
                </a:solidFill>
              </a:rPr>
            </a:br>
            <a:endParaRPr lang="en-CA" sz="2800" dirty="0">
              <a:solidFill>
                <a:schemeClr val="dk1"/>
              </a:solidFill>
            </a:endParaRPr>
          </a:p>
          <a:p>
            <a:pPr marL="0" lvl="0" indent="0">
              <a:spcBef>
                <a:spcPts val="1200"/>
              </a:spcBef>
              <a:buNone/>
            </a:pPr>
            <a:r>
              <a:rPr lang="en-CA" sz="2800" dirty="0">
                <a:solidFill>
                  <a:schemeClr val="dk1"/>
                </a:solidFill>
              </a:rPr>
              <a:t>A) Withdrawal fee</a:t>
            </a:r>
          </a:p>
          <a:p>
            <a:pPr marL="0" lvl="0" indent="0">
              <a:spcBef>
                <a:spcPts val="1200"/>
              </a:spcBef>
              <a:buNone/>
            </a:pPr>
            <a:r>
              <a:rPr lang="en-CA" sz="2800" dirty="0">
                <a:solidFill>
                  <a:schemeClr val="dk1"/>
                </a:solidFill>
              </a:rPr>
              <a:t>B) Inactivity fee</a:t>
            </a:r>
          </a:p>
          <a:p>
            <a:pPr marL="0" lvl="0" indent="0">
              <a:spcBef>
                <a:spcPts val="1200"/>
              </a:spcBef>
              <a:buNone/>
            </a:pPr>
            <a:r>
              <a:rPr lang="en-CA" sz="2800" dirty="0">
                <a:solidFill>
                  <a:schemeClr val="dk1"/>
                </a:solidFill>
              </a:rPr>
              <a:t>C) Back-end load</a:t>
            </a:r>
          </a:p>
        </p:txBody>
      </p:sp>
    </p:spTree>
    <p:extLst>
      <p:ext uri="{BB962C8B-B14F-4D97-AF65-F5344CB8AC3E}">
        <p14:creationId xmlns:p14="http://schemas.microsoft.com/office/powerpoint/2010/main" val="1666970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3">
          <a:extLst>
            <a:ext uri="{FF2B5EF4-FFF2-40B4-BE49-F238E27FC236}">
              <a16:creationId xmlns:a16="http://schemas.microsoft.com/office/drawing/2014/main" id="{3C4E470B-7F85-F023-1C1E-106E2EEC97D7}"/>
            </a:ext>
          </a:extLst>
        </p:cNvPr>
        <p:cNvGrpSpPr/>
        <p:nvPr/>
      </p:nvGrpSpPr>
      <p:grpSpPr>
        <a:xfrm>
          <a:off x="0" y="0"/>
          <a:ext cx="0" cy="0"/>
          <a:chOff x="0" y="0"/>
          <a:chExt cx="0" cy="0"/>
        </a:xfrm>
      </p:grpSpPr>
      <p:sp>
        <p:nvSpPr>
          <p:cNvPr id="234" name="Google Shape;234;p22">
            <a:extLst>
              <a:ext uri="{FF2B5EF4-FFF2-40B4-BE49-F238E27FC236}">
                <a16:creationId xmlns:a16="http://schemas.microsoft.com/office/drawing/2014/main" id="{6639B819-9E06-BFC9-F1CC-94ED0489E0D7}"/>
              </a:ext>
            </a:extLst>
          </p:cNvPr>
          <p:cNvSpPr txBox="1">
            <a:spLocks noGrp="1"/>
          </p:cNvSpPr>
          <p:nvPr>
            <p:ph type="ctrTitle"/>
          </p:nvPr>
        </p:nvSpPr>
        <p:spPr>
          <a:xfrm>
            <a:off x="517870" y="1160463"/>
            <a:ext cx="10613887" cy="668337"/>
          </a:xfrm>
          <a:prstGeom prst="rect">
            <a:avLst/>
          </a:prstGeom>
          <a:noFill/>
          <a:ln>
            <a:noFill/>
          </a:ln>
        </p:spPr>
        <p:txBody>
          <a:bodyPr spcFirstLastPara="1" wrap="square" lIns="91425" tIns="45700" rIns="91425" bIns="45700" anchor="t" anchorCtr="0">
            <a:noAutofit/>
          </a:bodyPr>
          <a:lstStyle/>
          <a:p>
            <a:pPr>
              <a:buClr>
                <a:schemeClr val="dk2"/>
              </a:buClr>
              <a:buSzPts val="4400"/>
            </a:pPr>
            <a:r>
              <a:rPr lang="en-US" dirty="0"/>
              <a:t>Scenario: You decide to pull your money out of your investment account, and you’re charged a $30 fee for doing so.</a:t>
            </a:r>
            <a:endParaRPr dirty="0"/>
          </a:p>
        </p:txBody>
      </p:sp>
      <p:sp>
        <p:nvSpPr>
          <p:cNvPr id="7" name="Slide Number Placeholder 6">
            <a:extLst>
              <a:ext uri="{FF2B5EF4-FFF2-40B4-BE49-F238E27FC236}">
                <a16:creationId xmlns:a16="http://schemas.microsoft.com/office/drawing/2014/main" id="{3E91EC48-EDEC-935B-C796-8A83279E76E6}"/>
              </a:ext>
            </a:extLst>
          </p:cNvPr>
          <p:cNvSpPr>
            <a:spLocks noGrp="1"/>
          </p:cNvSpPr>
          <p:nvPr>
            <p:ph type="sldNum" sz="quarter" idx="12"/>
          </p:nvPr>
        </p:nvSpPr>
        <p:spPr/>
        <p:txBody>
          <a:bodyPr/>
          <a:lstStyle/>
          <a:p>
            <a:fld id="{DFDF98CC-160E-494C-8C3C-8CDC5FA257DE}" type="slidenum">
              <a:rPr lang="en-US" smtClean="0"/>
              <a:t>15</a:t>
            </a:fld>
            <a:endParaRPr lang="en-US" dirty="0"/>
          </a:p>
        </p:txBody>
      </p:sp>
      <p:sp>
        <p:nvSpPr>
          <p:cNvPr id="14" name="Subtitle 13">
            <a:extLst>
              <a:ext uri="{FF2B5EF4-FFF2-40B4-BE49-F238E27FC236}">
                <a16:creationId xmlns:a16="http://schemas.microsoft.com/office/drawing/2014/main" id="{5D9C64D4-4727-C7FA-F9C8-673FFA4ED2BE}"/>
              </a:ext>
            </a:extLst>
          </p:cNvPr>
          <p:cNvSpPr>
            <a:spLocks noGrp="1"/>
          </p:cNvSpPr>
          <p:nvPr>
            <p:ph type="subTitle" idx="1"/>
          </p:nvPr>
        </p:nvSpPr>
        <p:spPr>
          <a:xfrm>
            <a:off x="517871" y="3002692"/>
            <a:ext cx="11251796" cy="3018938"/>
          </a:xfrm>
        </p:spPr>
        <p:txBody>
          <a:bodyPr>
            <a:normAutofit/>
          </a:bodyPr>
          <a:lstStyle/>
          <a:p>
            <a:pPr marL="0" lvl="0" indent="0">
              <a:spcBef>
                <a:spcPts val="0"/>
              </a:spcBef>
              <a:buClr>
                <a:schemeClr val="dk1"/>
              </a:buClr>
              <a:buSzPts val="1100"/>
              <a:buNone/>
            </a:pPr>
            <a:r>
              <a:rPr lang="en-CA" sz="2800" b="1" dirty="0">
                <a:solidFill>
                  <a:schemeClr val="dk1"/>
                </a:solidFill>
              </a:rPr>
              <a:t>Question</a:t>
            </a:r>
            <a:r>
              <a:rPr lang="en-CA" sz="2800" dirty="0">
                <a:solidFill>
                  <a:schemeClr val="dk1"/>
                </a:solidFill>
              </a:rPr>
              <a:t>: What type of fee is this?</a:t>
            </a:r>
            <a:br>
              <a:rPr lang="en-CA" sz="2800" dirty="0">
                <a:solidFill>
                  <a:schemeClr val="dk1"/>
                </a:solidFill>
              </a:rPr>
            </a:br>
            <a:endParaRPr lang="en-CA" sz="2800" dirty="0">
              <a:solidFill>
                <a:schemeClr val="dk1"/>
              </a:solidFill>
            </a:endParaRPr>
          </a:p>
          <a:p>
            <a:pPr marL="0" lvl="0" indent="0">
              <a:spcBef>
                <a:spcPts val="1200"/>
              </a:spcBef>
              <a:buNone/>
            </a:pPr>
            <a:r>
              <a:rPr lang="en-CA" sz="2800" b="1" dirty="0">
                <a:solidFill>
                  <a:srgbClr val="6ABD4A"/>
                </a:solidFill>
              </a:rPr>
              <a:t>A) Withdrawal fee</a:t>
            </a:r>
          </a:p>
          <a:p>
            <a:pPr marL="0" lvl="0" indent="0">
              <a:spcBef>
                <a:spcPts val="1200"/>
              </a:spcBef>
              <a:buNone/>
            </a:pPr>
            <a:r>
              <a:rPr lang="en-CA" sz="2800" dirty="0">
                <a:solidFill>
                  <a:schemeClr val="dk1"/>
                </a:solidFill>
              </a:rPr>
              <a:t>B) Inactivity fee</a:t>
            </a:r>
          </a:p>
          <a:p>
            <a:pPr marL="0" lvl="0" indent="0">
              <a:spcBef>
                <a:spcPts val="1200"/>
              </a:spcBef>
              <a:buNone/>
            </a:pPr>
            <a:r>
              <a:rPr lang="en-CA" sz="2800" dirty="0">
                <a:solidFill>
                  <a:schemeClr val="dk1"/>
                </a:solidFill>
              </a:rPr>
              <a:t>C) Back-end load</a:t>
            </a:r>
          </a:p>
        </p:txBody>
      </p:sp>
    </p:spTree>
    <p:extLst>
      <p:ext uri="{BB962C8B-B14F-4D97-AF65-F5344CB8AC3E}">
        <p14:creationId xmlns:p14="http://schemas.microsoft.com/office/powerpoint/2010/main" val="1366009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CD0CD-D7F4-A9C2-04AE-9D0F78B53688}"/>
            </a:ext>
          </a:extLst>
        </p:cNvPr>
        <p:cNvGrpSpPr/>
        <p:nvPr/>
      </p:nvGrpSpPr>
      <p:grpSpPr>
        <a:xfrm>
          <a:off x="0" y="0"/>
          <a:ext cx="0" cy="0"/>
          <a:chOff x="0" y="0"/>
          <a:chExt cx="0" cy="0"/>
        </a:xfrm>
      </p:grpSpPr>
      <p:sp>
        <p:nvSpPr>
          <p:cNvPr id="6" name="Oval 5">
            <a:extLst>
              <a:ext uri="{FF2B5EF4-FFF2-40B4-BE49-F238E27FC236}">
                <a16:creationId xmlns:a16="http://schemas.microsoft.com/office/drawing/2014/main" id="{63AFFC62-961F-6B4F-56CC-98AF88B88597}"/>
              </a:ext>
            </a:extLst>
          </p:cNvPr>
          <p:cNvSpPr/>
          <p:nvPr>
            <p:custDataLst>
              <p:tags r:id="rId1"/>
            </p:custDataLst>
          </p:nvPr>
        </p:nvSpPr>
        <p:spPr>
          <a:xfrm>
            <a:off x="7883610" y="1828800"/>
            <a:ext cx="3564115" cy="3564115"/>
          </a:xfrm>
          <a:prstGeom prst="ellipse">
            <a:avLst/>
          </a:prstGeom>
          <a:solidFill>
            <a:srgbClr val="2058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05885"/>
              </a:solidFill>
            </a:endParaRPr>
          </a:p>
        </p:txBody>
      </p:sp>
      <p:sp>
        <p:nvSpPr>
          <p:cNvPr id="2" name="Title 1">
            <a:extLst>
              <a:ext uri="{FF2B5EF4-FFF2-40B4-BE49-F238E27FC236}">
                <a16:creationId xmlns:a16="http://schemas.microsoft.com/office/drawing/2014/main" id="{35029ABB-4CC8-2D1B-C528-F4CAD3B5472C}"/>
              </a:ext>
            </a:extLst>
          </p:cNvPr>
          <p:cNvSpPr>
            <a:spLocks noGrp="1"/>
          </p:cNvSpPr>
          <p:nvPr>
            <p:ph type="ctrTitle"/>
          </p:nvPr>
        </p:nvSpPr>
        <p:spPr/>
        <p:txBody>
          <a:bodyPr/>
          <a:lstStyle/>
          <a:p>
            <a:r>
              <a:rPr lang="en-US" dirty="0"/>
              <a:t>Withdrawal fee</a:t>
            </a:r>
          </a:p>
        </p:txBody>
      </p:sp>
      <p:sp>
        <p:nvSpPr>
          <p:cNvPr id="3" name="Subtitle 2">
            <a:extLst>
              <a:ext uri="{FF2B5EF4-FFF2-40B4-BE49-F238E27FC236}">
                <a16:creationId xmlns:a16="http://schemas.microsoft.com/office/drawing/2014/main" id="{32EA4A29-A37D-FD40-AA34-24A8F6639D44}"/>
              </a:ext>
            </a:extLst>
          </p:cNvPr>
          <p:cNvSpPr>
            <a:spLocks noGrp="1"/>
          </p:cNvSpPr>
          <p:nvPr>
            <p:ph type="subTitle" idx="1"/>
          </p:nvPr>
        </p:nvSpPr>
        <p:spPr>
          <a:xfrm>
            <a:off x="517871" y="2038864"/>
            <a:ext cx="6488410" cy="3883909"/>
          </a:xfrm>
        </p:spPr>
        <p:txBody>
          <a:bodyPr>
            <a:noAutofit/>
          </a:bodyPr>
          <a:lstStyle/>
          <a:p>
            <a:pPr marL="0" indent="0">
              <a:buNone/>
            </a:pPr>
            <a:r>
              <a:rPr lang="en-US" sz="2600" b="1" dirty="0">
                <a:solidFill>
                  <a:srgbClr val="374151"/>
                </a:solidFill>
                <a:ea typeface="+mn-lt"/>
                <a:cs typeface="+mn-lt"/>
              </a:rPr>
              <a:t>Withdrawal fee: </a:t>
            </a:r>
            <a:r>
              <a:rPr lang="en-US" sz="2600" dirty="0">
                <a:solidFill>
                  <a:srgbClr val="374151"/>
                </a:solidFill>
                <a:ea typeface="+mn-lt"/>
                <a:cs typeface="+mn-lt"/>
              </a:rPr>
              <a:t>charged when you take money out of your account.</a:t>
            </a:r>
          </a:p>
        </p:txBody>
      </p:sp>
      <p:sp>
        <p:nvSpPr>
          <p:cNvPr id="4" name="Slide Number Placeholder 3">
            <a:extLst>
              <a:ext uri="{FF2B5EF4-FFF2-40B4-BE49-F238E27FC236}">
                <a16:creationId xmlns:a16="http://schemas.microsoft.com/office/drawing/2014/main" id="{960C7D4A-61DD-153C-331A-7F9194C250B1}"/>
              </a:ext>
            </a:extLst>
          </p:cNvPr>
          <p:cNvSpPr>
            <a:spLocks noGrp="1"/>
          </p:cNvSpPr>
          <p:nvPr>
            <p:ph type="sldNum" sz="quarter" idx="12"/>
          </p:nvPr>
        </p:nvSpPr>
        <p:spPr/>
        <p:txBody>
          <a:bodyPr/>
          <a:lstStyle/>
          <a:p>
            <a:fld id="{DFDF98CC-160E-494C-8C3C-8CDC5FA257DE}" type="slidenum">
              <a:rPr lang="en-US" smtClean="0"/>
              <a:t>16</a:t>
            </a:fld>
            <a:endParaRPr lang="en-US" dirty="0"/>
          </a:p>
        </p:txBody>
      </p:sp>
      <p:pic>
        <p:nvPicPr>
          <p:cNvPr id="5" name="Picture 4" descr="A white dollar sign on a black background&#10;&#10;AI-generated content may be incorrect.">
            <a:extLst>
              <a:ext uri="{FF2B5EF4-FFF2-40B4-BE49-F238E27FC236}">
                <a16:creationId xmlns:a16="http://schemas.microsoft.com/office/drawing/2014/main" id="{EF347D4B-7701-05A2-AD54-3A22E2F624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9622" y="2251604"/>
            <a:ext cx="3030243" cy="2973248"/>
          </a:xfrm>
          <a:prstGeom prst="rect">
            <a:avLst/>
          </a:prstGeom>
        </p:spPr>
      </p:pic>
    </p:spTree>
    <p:extLst>
      <p:ext uri="{BB962C8B-B14F-4D97-AF65-F5344CB8AC3E}">
        <p14:creationId xmlns:p14="http://schemas.microsoft.com/office/powerpoint/2010/main" val="3088439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5BA65-8894-CA9F-9F85-92D8C2AEDC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A5B7FC-2015-8E3E-BF5B-25712E356F5F}"/>
              </a:ext>
            </a:extLst>
          </p:cNvPr>
          <p:cNvSpPr>
            <a:spLocks noGrp="1"/>
          </p:cNvSpPr>
          <p:nvPr>
            <p:ph type="ctrTitle"/>
          </p:nvPr>
        </p:nvSpPr>
        <p:spPr/>
        <p:txBody>
          <a:bodyPr/>
          <a:lstStyle/>
          <a:p>
            <a:r>
              <a:rPr lang="en-US" dirty="0"/>
              <a:t>You didn’t make any trades for six months, and now your platform charges you a penalty. </a:t>
            </a:r>
            <a:endParaRPr lang="en-US" b="0" dirty="0"/>
          </a:p>
        </p:txBody>
      </p:sp>
      <p:sp>
        <p:nvSpPr>
          <p:cNvPr id="3" name="Subtitle 2">
            <a:extLst>
              <a:ext uri="{FF2B5EF4-FFF2-40B4-BE49-F238E27FC236}">
                <a16:creationId xmlns:a16="http://schemas.microsoft.com/office/drawing/2014/main" id="{8DFA8079-8D8A-71E0-B42B-63D48FD2E8F7}"/>
              </a:ext>
            </a:extLst>
          </p:cNvPr>
          <p:cNvSpPr>
            <a:spLocks noGrp="1"/>
          </p:cNvSpPr>
          <p:nvPr>
            <p:ph type="subTitle" idx="1"/>
          </p:nvPr>
        </p:nvSpPr>
        <p:spPr>
          <a:xfrm>
            <a:off x="517870" y="2669058"/>
            <a:ext cx="11158193" cy="3352571"/>
          </a:xfrm>
        </p:spPr>
        <p:txBody>
          <a:bodyPr>
            <a:noAutofit/>
          </a:bodyPr>
          <a:lstStyle/>
          <a:p>
            <a:pPr marL="0" indent="0">
              <a:buNone/>
            </a:pPr>
            <a:r>
              <a:rPr lang="en-US" sz="2800" b="1" dirty="0">
                <a:cs typeface="Arial"/>
              </a:rPr>
              <a:t>Question: </a:t>
            </a:r>
            <a:r>
              <a:rPr lang="en-US" sz="2800" dirty="0">
                <a:cs typeface="Arial"/>
              </a:rPr>
              <a:t>What is this fee called?</a:t>
            </a:r>
          </a:p>
          <a:p>
            <a:pPr marL="0" indent="0">
              <a:buNone/>
            </a:pPr>
            <a:endParaRPr lang="en-US" sz="2800" dirty="0">
              <a:cs typeface="Arial"/>
            </a:endParaRPr>
          </a:p>
          <a:p>
            <a:pPr marL="0" indent="0">
              <a:buNone/>
            </a:pPr>
            <a:r>
              <a:rPr lang="en-US" sz="2800" dirty="0">
                <a:cs typeface="Arial"/>
              </a:rPr>
              <a:t>A) Inactivity fee</a:t>
            </a:r>
          </a:p>
          <a:p>
            <a:pPr marL="0" indent="0">
              <a:buNone/>
            </a:pPr>
            <a:r>
              <a:rPr lang="en-US" sz="2800" dirty="0">
                <a:cs typeface="Arial"/>
              </a:rPr>
              <a:t>B) Withdrawal fee</a:t>
            </a:r>
          </a:p>
          <a:p>
            <a:pPr marL="0" indent="0">
              <a:buNone/>
            </a:pPr>
            <a:r>
              <a:rPr lang="en-US" sz="2800" dirty="0">
                <a:cs typeface="Arial"/>
              </a:rPr>
              <a:t>C) Level load fee</a:t>
            </a:r>
          </a:p>
        </p:txBody>
      </p:sp>
      <p:sp>
        <p:nvSpPr>
          <p:cNvPr id="4" name="Slide Number Placeholder 3">
            <a:extLst>
              <a:ext uri="{FF2B5EF4-FFF2-40B4-BE49-F238E27FC236}">
                <a16:creationId xmlns:a16="http://schemas.microsoft.com/office/drawing/2014/main" id="{4CA0F80D-9A80-1A24-6BDE-A343E1149958}"/>
              </a:ext>
            </a:extLst>
          </p:cNvPr>
          <p:cNvSpPr>
            <a:spLocks noGrp="1"/>
          </p:cNvSpPr>
          <p:nvPr>
            <p:ph type="sldNum" sz="quarter" idx="12"/>
          </p:nvPr>
        </p:nvSpPr>
        <p:spPr/>
        <p:txBody>
          <a:bodyPr/>
          <a:lstStyle/>
          <a:p>
            <a:fld id="{DFDF98CC-160E-494C-8C3C-8CDC5FA257DE}" type="slidenum">
              <a:rPr lang="en-US" smtClean="0"/>
              <a:t>17</a:t>
            </a:fld>
            <a:endParaRPr lang="en-US" dirty="0"/>
          </a:p>
        </p:txBody>
      </p:sp>
    </p:spTree>
    <p:extLst>
      <p:ext uri="{BB962C8B-B14F-4D97-AF65-F5344CB8AC3E}">
        <p14:creationId xmlns:p14="http://schemas.microsoft.com/office/powerpoint/2010/main" val="1767140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4E6F9-4B2C-B72F-D758-19EDA59323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B1418D-97A6-1B3A-4BDD-F15C426F2895}"/>
              </a:ext>
            </a:extLst>
          </p:cNvPr>
          <p:cNvSpPr>
            <a:spLocks noGrp="1"/>
          </p:cNvSpPr>
          <p:nvPr>
            <p:ph type="ctrTitle"/>
          </p:nvPr>
        </p:nvSpPr>
        <p:spPr/>
        <p:txBody>
          <a:bodyPr/>
          <a:lstStyle/>
          <a:p>
            <a:r>
              <a:rPr lang="en-US" dirty="0"/>
              <a:t>You didn’t make any trades for six months, and now your platform charges you a penalty. </a:t>
            </a:r>
            <a:endParaRPr lang="en-US" b="0" dirty="0"/>
          </a:p>
        </p:txBody>
      </p:sp>
      <p:sp>
        <p:nvSpPr>
          <p:cNvPr id="3" name="Subtitle 2">
            <a:extLst>
              <a:ext uri="{FF2B5EF4-FFF2-40B4-BE49-F238E27FC236}">
                <a16:creationId xmlns:a16="http://schemas.microsoft.com/office/drawing/2014/main" id="{F9CF043E-2CDB-8B37-4A35-B4C864CB67D8}"/>
              </a:ext>
            </a:extLst>
          </p:cNvPr>
          <p:cNvSpPr>
            <a:spLocks noGrp="1"/>
          </p:cNvSpPr>
          <p:nvPr>
            <p:ph type="subTitle" idx="1"/>
          </p:nvPr>
        </p:nvSpPr>
        <p:spPr>
          <a:xfrm>
            <a:off x="517870" y="2669058"/>
            <a:ext cx="11158193" cy="3352571"/>
          </a:xfrm>
        </p:spPr>
        <p:txBody>
          <a:bodyPr>
            <a:noAutofit/>
          </a:bodyPr>
          <a:lstStyle/>
          <a:p>
            <a:pPr marL="0" indent="0">
              <a:buNone/>
            </a:pPr>
            <a:r>
              <a:rPr lang="en-US" sz="2800" b="1" dirty="0">
                <a:cs typeface="Arial"/>
              </a:rPr>
              <a:t>Question: </a:t>
            </a:r>
            <a:r>
              <a:rPr lang="en-US" sz="2800" dirty="0">
                <a:cs typeface="Arial"/>
              </a:rPr>
              <a:t>What is this fee called?</a:t>
            </a:r>
          </a:p>
          <a:p>
            <a:pPr marL="0" indent="0">
              <a:buNone/>
            </a:pPr>
            <a:endParaRPr lang="en-US" sz="2800" dirty="0">
              <a:cs typeface="Arial"/>
            </a:endParaRPr>
          </a:p>
          <a:p>
            <a:pPr marL="0" indent="0">
              <a:buNone/>
            </a:pPr>
            <a:r>
              <a:rPr lang="en-US" sz="2800" b="1" dirty="0">
                <a:solidFill>
                  <a:srgbClr val="6ABD4A"/>
                </a:solidFill>
                <a:cs typeface="Arial"/>
              </a:rPr>
              <a:t>A) Inactivity fee</a:t>
            </a:r>
          </a:p>
          <a:p>
            <a:pPr marL="0" indent="0">
              <a:buNone/>
            </a:pPr>
            <a:r>
              <a:rPr lang="en-US" sz="2800" dirty="0">
                <a:cs typeface="Arial"/>
              </a:rPr>
              <a:t>B) Withdrawal fee</a:t>
            </a:r>
          </a:p>
          <a:p>
            <a:pPr marL="0" indent="0">
              <a:buNone/>
            </a:pPr>
            <a:r>
              <a:rPr lang="en-US" sz="2800" dirty="0">
                <a:cs typeface="Arial"/>
              </a:rPr>
              <a:t>C) Level load fee</a:t>
            </a:r>
          </a:p>
        </p:txBody>
      </p:sp>
      <p:sp>
        <p:nvSpPr>
          <p:cNvPr id="4" name="Slide Number Placeholder 3">
            <a:extLst>
              <a:ext uri="{FF2B5EF4-FFF2-40B4-BE49-F238E27FC236}">
                <a16:creationId xmlns:a16="http://schemas.microsoft.com/office/drawing/2014/main" id="{2442320A-C38E-3FC1-5211-995268AE7270}"/>
              </a:ext>
            </a:extLst>
          </p:cNvPr>
          <p:cNvSpPr>
            <a:spLocks noGrp="1"/>
          </p:cNvSpPr>
          <p:nvPr>
            <p:ph type="sldNum" sz="quarter" idx="12"/>
          </p:nvPr>
        </p:nvSpPr>
        <p:spPr/>
        <p:txBody>
          <a:bodyPr/>
          <a:lstStyle/>
          <a:p>
            <a:fld id="{DFDF98CC-160E-494C-8C3C-8CDC5FA257DE}" type="slidenum">
              <a:rPr lang="en-US" smtClean="0"/>
              <a:t>18</a:t>
            </a:fld>
            <a:endParaRPr lang="en-US" dirty="0"/>
          </a:p>
        </p:txBody>
      </p:sp>
    </p:spTree>
    <p:extLst>
      <p:ext uri="{BB962C8B-B14F-4D97-AF65-F5344CB8AC3E}">
        <p14:creationId xmlns:p14="http://schemas.microsoft.com/office/powerpoint/2010/main" val="1559607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D6897-FFEA-6231-E578-DE9B2DAC358A}"/>
            </a:ext>
          </a:extLst>
        </p:cNvPr>
        <p:cNvGrpSpPr/>
        <p:nvPr/>
      </p:nvGrpSpPr>
      <p:grpSpPr>
        <a:xfrm>
          <a:off x="0" y="0"/>
          <a:ext cx="0" cy="0"/>
          <a:chOff x="0" y="0"/>
          <a:chExt cx="0" cy="0"/>
        </a:xfrm>
      </p:grpSpPr>
      <p:sp>
        <p:nvSpPr>
          <p:cNvPr id="6" name="Oval 5">
            <a:extLst>
              <a:ext uri="{FF2B5EF4-FFF2-40B4-BE49-F238E27FC236}">
                <a16:creationId xmlns:a16="http://schemas.microsoft.com/office/drawing/2014/main" id="{C1A5C9DE-D184-CD36-3F2B-B2B9B89A218F}"/>
              </a:ext>
            </a:extLst>
          </p:cNvPr>
          <p:cNvSpPr/>
          <p:nvPr>
            <p:custDataLst>
              <p:tags r:id="rId1"/>
            </p:custDataLst>
          </p:nvPr>
        </p:nvSpPr>
        <p:spPr>
          <a:xfrm>
            <a:off x="7883610" y="1828800"/>
            <a:ext cx="3564115" cy="3564115"/>
          </a:xfrm>
          <a:prstGeom prst="ellipse">
            <a:avLst/>
          </a:prstGeom>
          <a:solidFill>
            <a:srgbClr val="2058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05885"/>
              </a:solidFill>
            </a:endParaRPr>
          </a:p>
        </p:txBody>
      </p:sp>
      <p:sp>
        <p:nvSpPr>
          <p:cNvPr id="2" name="Title 1">
            <a:extLst>
              <a:ext uri="{FF2B5EF4-FFF2-40B4-BE49-F238E27FC236}">
                <a16:creationId xmlns:a16="http://schemas.microsoft.com/office/drawing/2014/main" id="{14C650B6-8968-C21D-F159-E88732A88F1D}"/>
              </a:ext>
            </a:extLst>
          </p:cNvPr>
          <p:cNvSpPr>
            <a:spLocks noGrp="1"/>
          </p:cNvSpPr>
          <p:nvPr>
            <p:ph type="ctrTitle"/>
          </p:nvPr>
        </p:nvSpPr>
        <p:spPr/>
        <p:txBody>
          <a:bodyPr/>
          <a:lstStyle/>
          <a:p>
            <a:r>
              <a:rPr lang="en-US" dirty="0"/>
              <a:t>Inactivity fee</a:t>
            </a:r>
          </a:p>
        </p:txBody>
      </p:sp>
      <p:sp>
        <p:nvSpPr>
          <p:cNvPr id="3" name="Subtitle 2">
            <a:extLst>
              <a:ext uri="{FF2B5EF4-FFF2-40B4-BE49-F238E27FC236}">
                <a16:creationId xmlns:a16="http://schemas.microsoft.com/office/drawing/2014/main" id="{339DB78A-2B59-30D8-BC11-CFB8265F1D86}"/>
              </a:ext>
            </a:extLst>
          </p:cNvPr>
          <p:cNvSpPr>
            <a:spLocks noGrp="1"/>
          </p:cNvSpPr>
          <p:nvPr>
            <p:ph type="subTitle" idx="1"/>
          </p:nvPr>
        </p:nvSpPr>
        <p:spPr>
          <a:xfrm>
            <a:off x="517871" y="2038864"/>
            <a:ext cx="6488410" cy="3883909"/>
          </a:xfrm>
        </p:spPr>
        <p:txBody>
          <a:bodyPr>
            <a:noAutofit/>
          </a:bodyPr>
          <a:lstStyle/>
          <a:p>
            <a:pPr marL="0" indent="0">
              <a:buNone/>
            </a:pPr>
            <a:r>
              <a:rPr lang="en-US" sz="2600" b="1" dirty="0">
                <a:solidFill>
                  <a:srgbClr val="374151"/>
                </a:solidFill>
                <a:ea typeface="+mn-lt"/>
                <a:cs typeface="+mn-lt"/>
              </a:rPr>
              <a:t>Inactivity fee: </a:t>
            </a:r>
            <a:r>
              <a:rPr lang="en-US" sz="2600" dirty="0">
                <a:solidFill>
                  <a:srgbClr val="374151"/>
                </a:solidFill>
                <a:ea typeface="+mn-lt"/>
                <a:cs typeface="+mn-lt"/>
              </a:rPr>
              <a:t>charged when you don’t make trades for a certain period.</a:t>
            </a:r>
          </a:p>
          <a:p>
            <a:pPr marL="0" indent="0">
              <a:buNone/>
            </a:pPr>
            <a:endParaRPr lang="en-US" sz="2600" b="1" dirty="0">
              <a:solidFill>
                <a:srgbClr val="374151"/>
              </a:solidFill>
              <a:ea typeface="+mn-lt"/>
              <a:cs typeface="+mn-lt"/>
            </a:endParaRPr>
          </a:p>
        </p:txBody>
      </p:sp>
      <p:sp>
        <p:nvSpPr>
          <p:cNvPr id="4" name="Slide Number Placeholder 3">
            <a:extLst>
              <a:ext uri="{FF2B5EF4-FFF2-40B4-BE49-F238E27FC236}">
                <a16:creationId xmlns:a16="http://schemas.microsoft.com/office/drawing/2014/main" id="{7302F51F-E689-3A46-7914-95E0277F28AD}"/>
              </a:ext>
            </a:extLst>
          </p:cNvPr>
          <p:cNvSpPr>
            <a:spLocks noGrp="1"/>
          </p:cNvSpPr>
          <p:nvPr>
            <p:ph type="sldNum" sz="quarter" idx="12"/>
          </p:nvPr>
        </p:nvSpPr>
        <p:spPr/>
        <p:txBody>
          <a:bodyPr/>
          <a:lstStyle/>
          <a:p>
            <a:fld id="{DFDF98CC-160E-494C-8C3C-8CDC5FA257DE}" type="slidenum">
              <a:rPr lang="en-US" smtClean="0"/>
              <a:t>19</a:t>
            </a:fld>
            <a:endParaRPr lang="en-US" dirty="0"/>
          </a:p>
        </p:txBody>
      </p:sp>
      <p:pic>
        <p:nvPicPr>
          <p:cNvPr id="7" name="Picture 6" descr="A white cell phone on a black background&#10;&#10;AI-generated content may be incorrect.">
            <a:extLst>
              <a:ext uri="{FF2B5EF4-FFF2-40B4-BE49-F238E27FC236}">
                <a16:creationId xmlns:a16="http://schemas.microsoft.com/office/drawing/2014/main" id="{944F2888-DFAD-FAD5-F5BA-10BD6EE1F9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4286" y="2083902"/>
            <a:ext cx="3112450" cy="3053909"/>
          </a:xfrm>
          <a:prstGeom prst="rect">
            <a:avLst/>
          </a:prstGeom>
        </p:spPr>
      </p:pic>
    </p:spTree>
    <p:extLst>
      <p:ext uri="{BB962C8B-B14F-4D97-AF65-F5344CB8AC3E}">
        <p14:creationId xmlns:p14="http://schemas.microsoft.com/office/powerpoint/2010/main" val="1190163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8E34A-38AF-F096-37AD-F34DF98A751D}"/>
              </a:ext>
            </a:extLst>
          </p:cNvPr>
          <p:cNvSpPr>
            <a:spLocks noGrp="1"/>
          </p:cNvSpPr>
          <p:nvPr>
            <p:ph type="ctrTitle"/>
          </p:nvPr>
        </p:nvSpPr>
        <p:spPr>
          <a:xfrm>
            <a:off x="517870" y="1160463"/>
            <a:ext cx="9627027" cy="668337"/>
          </a:xfrm>
        </p:spPr>
        <p:txBody>
          <a:bodyPr/>
          <a:lstStyle/>
          <a:p>
            <a:r>
              <a:rPr lang="en-US" dirty="0"/>
              <a:t>Learning objectives</a:t>
            </a:r>
          </a:p>
        </p:txBody>
      </p:sp>
      <p:sp>
        <p:nvSpPr>
          <p:cNvPr id="3" name="Subtitle 2">
            <a:extLst>
              <a:ext uri="{FF2B5EF4-FFF2-40B4-BE49-F238E27FC236}">
                <a16:creationId xmlns:a16="http://schemas.microsoft.com/office/drawing/2014/main" id="{2FAFF6CB-665F-4159-BEA6-714327D76113}"/>
              </a:ext>
            </a:extLst>
          </p:cNvPr>
          <p:cNvSpPr>
            <a:spLocks noGrp="1"/>
          </p:cNvSpPr>
          <p:nvPr>
            <p:ph type="subTitle" idx="1"/>
          </p:nvPr>
        </p:nvSpPr>
        <p:spPr>
          <a:xfrm>
            <a:off x="517870" y="1989436"/>
            <a:ext cx="11251795" cy="4003591"/>
          </a:xfrm>
        </p:spPr>
        <p:txBody>
          <a:bodyPr>
            <a:noAutofit/>
          </a:bodyPr>
          <a:lstStyle/>
          <a:p>
            <a:pPr marL="365125" lvl="0" indent="-219075">
              <a:spcBef>
                <a:spcPts val="1200"/>
              </a:spcBef>
              <a:buSzPts val="1300"/>
              <a:buChar char="●"/>
            </a:pPr>
            <a:r>
              <a:rPr lang="en-CA" sz="1600" dirty="0">
                <a:solidFill>
                  <a:srgbClr val="000000"/>
                </a:solidFill>
              </a:rPr>
              <a:t>Identify and explain the common types of fees associated with DIY (do-it-yourself) investing platforms, including</a:t>
            </a:r>
          </a:p>
          <a:p>
            <a:pPr marL="585788" lvl="1" indent="-220663" algn="l">
              <a:lnSpc>
                <a:spcPct val="100000"/>
              </a:lnSpc>
              <a:spcBef>
                <a:spcPts val="0"/>
              </a:spcBef>
              <a:buClr>
                <a:srgbClr val="A2AAAD"/>
              </a:buClr>
              <a:buSzPts val="1300"/>
              <a:buChar char="●"/>
            </a:pPr>
            <a:r>
              <a:rPr lang="en-CA" sz="1600" dirty="0">
                <a:solidFill>
                  <a:srgbClr val="000000"/>
                </a:solidFill>
                <a:latin typeface="Century Gothic" panose="020B0502020202020204" pitchFamily="34" charset="0"/>
              </a:rPr>
              <a:t>commission fees</a:t>
            </a:r>
          </a:p>
          <a:p>
            <a:pPr marL="585788" lvl="1" indent="-220663" algn="l">
              <a:lnSpc>
                <a:spcPct val="100000"/>
              </a:lnSpc>
              <a:spcBef>
                <a:spcPts val="0"/>
              </a:spcBef>
              <a:buClr>
                <a:srgbClr val="A2AAAD"/>
              </a:buClr>
              <a:buSzPts val="1300"/>
              <a:buChar char="●"/>
            </a:pPr>
            <a:r>
              <a:rPr lang="en-CA" sz="1600" dirty="0">
                <a:solidFill>
                  <a:srgbClr val="000000"/>
                </a:solidFill>
                <a:latin typeface="Century Gothic" panose="020B0502020202020204" pitchFamily="34" charset="0"/>
              </a:rPr>
              <a:t>maintenance fees</a:t>
            </a:r>
          </a:p>
          <a:p>
            <a:pPr marL="585788" lvl="1" indent="-220663" algn="l">
              <a:lnSpc>
                <a:spcPct val="100000"/>
              </a:lnSpc>
              <a:spcBef>
                <a:spcPts val="0"/>
              </a:spcBef>
              <a:buClr>
                <a:srgbClr val="A2AAAD"/>
              </a:buClr>
              <a:buSzPts val="1300"/>
              <a:buChar char="●"/>
            </a:pPr>
            <a:r>
              <a:rPr lang="en-CA" sz="1600" dirty="0">
                <a:solidFill>
                  <a:srgbClr val="000000"/>
                </a:solidFill>
                <a:latin typeface="Century Gothic" panose="020B0502020202020204" pitchFamily="34" charset="0"/>
              </a:rPr>
              <a:t>withdrawal and inactivity fees</a:t>
            </a:r>
          </a:p>
          <a:p>
            <a:pPr marL="365125" lvl="0" indent="-219075">
              <a:spcBef>
                <a:spcPts val="0"/>
              </a:spcBef>
              <a:buSzPts val="1300"/>
              <a:buChar char="●"/>
            </a:pPr>
            <a:r>
              <a:rPr lang="en-CA" sz="1600" dirty="0">
                <a:solidFill>
                  <a:srgbClr val="000000"/>
                </a:solidFill>
              </a:rPr>
              <a:t>Differentiate between the types of sales commissions charged by financial advisors, including</a:t>
            </a:r>
          </a:p>
          <a:p>
            <a:pPr marL="585788" lvl="1" indent="-220663" algn="l">
              <a:lnSpc>
                <a:spcPct val="100000"/>
              </a:lnSpc>
              <a:spcBef>
                <a:spcPts val="0"/>
              </a:spcBef>
              <a:buClr>
                <a:srgbClr val="A2AAAD"/>
              </a:buClr>
              <a:buSzPts val="1300"/>
              <a:buChar char="●"/>
            </a:pPr>
            <a:r>
              <a:rPr lang="en-CA" sz="1600" dirty="0">
                <a:solidFill>
                  <a:srgbClr val="000000"/>
                </a:solidFill>
                <a:latin typeface="Century Gothic" panose="020B0502020202020204" pitchFamily="34" charset="0"/>
              </a:rPr>
              <a:t>front-end load</a:t>
            </a:r>
          </a:p>
          <a:p>
            <a:pPr marL="585788" lvl="1" indent="-220663" algn="l">
              <a:lnSpc>
                <a:spcPct val="100000"/>
              </a:lnSpc>
              <a:spcBef>
                <a:spcPts val="0"/>
              </a:spcBef>
              <a:buClr>
                <a:srgbClr val="A2AAAD"/>
              </a:buClr>
              <a:buSzPts val="1300"/>
              <a:buChar char="●"/>
            </a:pPr>
            <a:r>
              <a:rPr lang="en-CA" sz="1600" dirty="0">
                <a:solidFill>
                  <a:srgbClr val="000000"/>
                </a:solidFill>
                <a:latin typeface="Century Gothic" panose="020B0502020202020204" pitchFamily="34" charset="0"/>
              </a:rPr>
              <a:t>back-end load (deferred sales charge)</a:t>
            </a:r>
          </a:p>
          <a:p>
            <a:pPr marL="585788" lvl="1" indent="-220663" algn="l">
              <a:lnSpc>
                <a:spcPct val="100000"/>
              </a:lnSpc>
              <a:spcBef>
                <a:spcPts val="0"/>
              </a:spcBef>
              <a:buClr>
                <a:srgbClr val="A2AAAD"/>
              </a:buClr>
              <a:buSzPts val="1300"/>
              <a:buChar char="●"/>
            </a:pPr>
            <a:r>
              <a:rPr lang="en-CA" sz="1600" dirty="0">
                <a:solidFill>
                  <a:srgbClr val="000000"/>
                </a:solidFill>
                <a:latin typeface="Century Gothic" panose="020B0502020202020204" pitchFamily="34" charset="0"/>
              </a:rPr>
              <a:t>level load fees</a:t>
            </a:r>
          </a:p>
          <a:p>
            <a:pPr marL="365125" lvl="0" indent="-231775">
              <a:spcBef>
                <a:spcPts val="0"/>
              </a:spcBef>
              <a:buSzPts val="1300"/>
              <a:buChar char="●"/>
            </a:pPr>
            <a:r>
              <a:rPr lang="en-CA" sz="1600" dirty="0">
                <a:solidFill>
                  <a:srgbClr val="000000"/>
                </a:solidFill>
              </a:rPr>
              <a:t>Understand the management expense ratio (MER) in mutual funds and ETFs, including its key components.</a:t>
            </a:r>
          </a:p>
          <a:p>
            <a:pPr marL="365125" lvl="0" indent="-231775">
              <a:spcBef>
                <a:spcPts val="0"/>
              </a:spcBef>
              <a:buSzPts val="1300"/>
              <a:buChar char="●"/>
            </a:pPr>
            <a:r>
              <a:rPr lang="en-CA" sz="1600" dirty="0">
                <a:solidFill>
                  <a:srgbClr val="000000"/>
                </a:solidFill>
              </a:rPr>
              <a:t>Recognize the role of brokers in both DIY and advisor-assisted investing, and compare brokerage fee structures (e.g., commission-based vs. commission-free platforms).</a:t>
            </a:r>
          </a:p>
          <a:p>
            <a:pPr marL="365125" lvl="0" indent="-231775">
              <a:spcBef>
                <a:spcPts val="0"/>
              </a:spcBef>
              <a:buSzPts val="1300"/>
              <a:buChar char="●"/>
            </a:pPr>
            <a:r>
              <a:rPr lang="en-CA" sz="1600" dirty="0">
                <a:solidFill>
                  <a:srgbClr val="000000"/>
                </a:solidFill>
              </a:rPr>
              <a:t>Analyze key considerations when managing investment costs.</a:t>
            </a:r>
          </a:p>
          <a:p>
            <a:pPr marL="365125" lvl="0" indent="-231775">
              <a:spcBef>
                <a:spcPts val="0"/>
              </a:spcBef>
              <a:buSzPts val="1300"/>
              <a:buChar char="●"/>
            </a:pPr>
            <a:r>
              <a:rPr lang="en-CA" sz="1600" dirty="0">
                <a:solidFill>
                  <a:srgbClr val="000000"/>
                </a:solidFill>
              </a:rPr>
              <a:t>Apply knowledge of fees and tax rules to make informed decisions that help maximize investment returns over time.</a:t>
            </a:r>
          </a:p>
        </p:txBody>
      </p:sp>
      <p:sp>
        <p:nvSpPr>
          <p:cNvPr id="4" name="Slide Number Placeholder 3">
            <a:extLst>
              <a:ext uri="{FF2B5EF4-FFF2-40B4-BE49-F238E27FC236}">
                <a16:creationId xmlns:a16="http://schemas.microsoft.com/office/drawing/2014/main" id="{52A5DADA-BE06-D202-DBAE-ED5B628E5A63}"/>
              </a:ext>
            </a:extLst>
          </p:cNvPr>
          <p:cNvSpPr>
            <a:spLocks noGrp="1"/>
          </p:cNvSpPr>
          <p:nvPr>
            <p:ph type="sldNum" sz="quarter" idx="12"/>
          </p:nvPr>
        </p:nvSpPr>
        <p:spPr/>
        <p:txBody>
          <a:bodyPr/>
          <a:lstStyle/>
          <a:p>
            <a:fld id="{DFDF98CC-160E-494C-8C3C-8CDC5FA257DE}" type="slidenum">
              <a:rPr lang="en-US" smtClean="0"/>
              <a:t>2</a:t>
            </a:fld>
            <a:endParaRPr lang="en-US" dirty="0"/>
          </a:p>
        </p:txBody>
      </p:sp>
    </p:spTree>
    <p:extLst>
      <p:ext uri="{BB962C8B-B14F-4D97-AF65-F5344CB8AC3E}">
        <p14:creationId xmlns:p14="http://schemas.microsoft.com/office/powerpoint/2010/main" val="2958434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54740-AAD7-A37B-0858-1591B63380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20157E-F5EF-3CF4-3E9E-D7086D4A3B4C}"/>
              </a:ext>
            </a:extLst>
          </p:cNvPr>
          <p:cNvSpPr>
            <a:spLocks noGrp="1"/>
          </p:cNvSpPr>
          <p:nvPr>
            <p:ph type="ctrTitle"/>
          </p:nvPr>
        </p:nvSpPr>
        <p:spPr/>
        <p:txBody>
          <a:bodyPr/>
          <a:lstStyle/>
          <a:p>
            <a:r>
              <a:rPr lang="en-US" dirty="0"/>
              <a:t>Every time you buy or sell a stock, you pay $10. </a:t>
            </a:r>
            <a:endParaRPr lang="en-US" b="0" dirty="0"/>
          </a:p>
        </p:txBody>
      </p:sp>
      <p:sp>
        <p:nvSpPr>
          <p:cNvPr id="3" name="Subtitle 2">
            <a:extLst>
              <a:ext uri="{FF2B5EF4-FFF2-40B4-BE49-F238E27FC236}">
                <a16:creationId xmlns:a16="http://schemas.microsoft.com/office/drawing/2014/main" id="{5B3059B3-CD84-F589-ACC1-7D4444C72A1D}"/>
              </a:ext>
            </a:extLst>
          </p:cNvPr>
          <p:cNvSpPr>
            <a:spLocks noGrp="1"/>
          </p:cNvSpPr>
          <p:nvPr>
            <p:ph type="subTitle" idx="1"/>
          </p:nvPr>
        </p:nvSpPr>
        <p:spPr>
          <a:xfrm>
            <a:off x="517870" y="2236571"/>
            <a:ext cx="11158193" cy="3352571"/>
          </a:xfrm>
        </p:spPr>
        <p:txBody>
          <a:bodyPr>
            <a:noAutofit/>
          </a:bodyPr>
          <a:lstStyle/>
          <a:p>
            <a:pPr marL="0" indent="0">
              <a:buNone/>
            </a:pPr>
            <a:r>
              <a:rPr lang="en-US" sz="2800" b="1" dirty="0">
                <a:cs typeface="Arial"/>
              </a:rPr>
              <a:t>Question: </a:t>
            </a:r>
            <a:r>
              <a:rPr lang="en-US" sz="2800" dirty="0">
                <a:cs typeface="Arial"/>
              </a:rPr>
              <a:t>What type of fee is this?</a:t>
            </a:r>
          </a:p>
          <a:p>
            <a:pPr marL="0" indent="0">
              <a:buNone/>
            </a:pPr>
            <a:endParaRPr lang="en-US" sz="2800" dirty="0">
              <a:cs typeface="Arial"/>
            </a:endParaRPr>
          </a:p>
          <a:p>
            <a:pPr marL="0" indent="0">
              <a:buNone/>
            </a:pPr>
            <a:r>
              <a:rPr lang="en-US" sz="2800" dirty="0">
                <a:cs typeface="Arial"/>
              </a:rPr>
              <a:t>A) Management fee</a:t>
            </a:r>
          </a:p>
          <a:p>
            <a:pPr marL="0" indent="0">
              <a:buNone/>
            </a:pPr>
            <a:r>
              <a:rPr lang="en-US" sz="2800" dirty="0">
                <a:cs typeface="Arial"/>
              </a:rPr>
              <a:t>B) Back-end load</a:t>
            </a:r>
          </a:p>
          <a:p>
            <a:pPr marL="0" indent="0">
              <a:buNone/>
            </a:pPr>
            <a:r>
              <a:rPr lang="en-US" sz="2800" dirty="0">
                <a:cs typeface="Arial"/>
              </a:rPr>
              <a:t>C) Transaction fee</a:t>
            </a:r>
          </a:p>
        </p:txBody>
      </p:sp>
      <p:sp>
        <p:nvSpPr>
          <p:cNvPr id="4" name="Slide Number Placeholder 3">
            <a:extLst>
              <a:ext uri="{FF2B5EF4-FFF2-40B4-BE49-F238E27FC236}">
                <a16:creationId xmlns:a16="http://schemas.microsoft.com/office/drawing/2014/main" id="{12679B37-44C6-B3E1-DE1A-B547E3DFDC55}"/>
              </a:ext>
            </a:extLst>
          </p:cNvPr>
          <p:cNvSpPr>
            <a:spLocks noGrp="1"/>
          </p:cNvSpPr>
          <p:nvPr>
            <p:ph type="sldNum" sz="quarter" idx="12"/>
          </p:nvPr>
        </p:nvSpPr>
        <p:spPr/>
        <p:txBody>
          <a:bodyPr/>
          <a:lstStyle/>
          <a:p>
            <a:fld id="{DFDF98CC-160E-494C-8C3C-8CDC5FA257DE}" type="slidenum">
              <a:rPr lang="en-US" smtClean="0"/>
              <a:t>20</a:t>
            </a:fld>
            <a:endParaRPr lang="en-US" dirty="0"/>
          </a:p>
        </p:txBody>
      </p:sp>
    </p:spTree>
    <p:extLst>
      <p:ext uri="{BB962C8B-B14F-4D97-AF65-F5344CB8AC3E}">
        <p14:creationId xmlns:p14="http://schemas.microsoft.com/office/powerpoint/2010/main" val="1213462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DF7D2-2877-FD55-ACDC-60B790A55B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DD1DB0-AC00-E4A4-3791-0517D05514B8}"/>
              </a:ext>
            </a:extLst>
          </p:cNvPr>
          <p:cNvSpPr>
            <a:spLocks noGrp="1"/>
          </p:cNvSpPr>
          <p:nvPr>
            <p:ph type="ctrTitle"/>
          </p:nvPr>
        </p:nvSpPr>
        <p:spPr/>
        <p:txBody>
          <a:bodyPr/>
          <a:lstStyle/>
          <a:p>
            <a:r>
              <a:rPr lang="en-US" dirty="0"/>
              <a:t>Every time you buy or sell a stock, you pay $10. </a:t>
            </a:r>
            <a:endParaRPr lang="en-US" b="0" dirty="0"/>
          </a:p>
        </p:txBody>
      </p:sp>
      <p:sp>
        <p:nvSpPr>
          <p:cNvPr id="3" name="Subtitle 2">
            <a:extLst>
              <a:ext uri="{FF2B5EF4-FFF2-40B4-BE49-F238E27FC236}">
                <a16:creationId xmlns:a16="http://schemas.microsoft.com/office/drawing/2014/main" id="{32106722-D7E9-DE5F-5F07-E79DD295430E}"/>
              </a:ext>
            </a:extLst>
          </p:cNvPr>
          <p:cNvSpPr>
            <a:spLocks noGrp="1"/>
          </p:cNvSpPr>
          <p:nvPr>
            <p:ph type="subTitle" idx="1"/>
          </p:nvPr>
        </p:nvSpPr>
        <p:spPr>
          <a:xfrm>
            <a:off x="517870" y="2236571"/>
            <a:ext cx="11158193" cy="3352571"/>
          </a:xfrm>
        </p:spPr>
        <p:txBody>
          <a:bodyPr>
            <a:noAutofit/>
          </a:bodyPr>
          <a:lstStyle/>
          <a:p>
            <a:pPr marL="0" indent="0">
              <a:buNone/>
            </a:pPr>
            <a:r>
              <a:rPr lang="en-US" sz="2800" b="1" dirty="0">
                <a:cs typeface="Arial"/>
              </a:rPr>
              <a:t>Question: </a:t>
            </a:r>
            <a:r>
              <a:rPr lang="en-US" sz="2800" dirty="0">
                <a:cs typeface="Arial"/>
              </a:rPr>
              <a:t>What type of fee is this?</a:t>
            </a:r>
          </a:p>
          <a:p>
            <a:pPr marL="0" indent="0">
              <a:buNone/>
            </a:pPr>
            <a:endParaRPr lang="en-US" sz="2800" dirty="0">
              <a:cs typeface="Arial"/>
            </a:endParaRPr>
          </a:p>
          <a:p>
            <a:pPr marL="0" indent="0">
              <a:buNone/>
            </a:pPr>
            <a:r>
              <a:rPr lang="en-US" sz="2800" dirty="0">
                <a:cs typeface="Arial"/>
              </a:rPr>
              <a:t>A) Management fee</a:t>
            </a:r>
          </a:p>
          <a:p>
            <a:pPr marL="0" indent="0">
              <a:buNone/>
            </a:pPr>
            <a:r>
              <a:rPr lang="en-US" sz="2800" dirty="0">
                <a:cs typeface="Arial"/>
              </a:rPr>
              <a:t>B) Back-end load</a:t>
            </a:r>
          </a:p>
          <a:p>
            <a:pPr marL="0" indent="0">
              <a:buNone/>
            </a:pPr>
            <a:r>
              <a:rPr lang="en-US" sz="2800" b="1" dirty="0">
                <a:solidFill>
                  <a:srgbClr val="6ABD4A"/>
                </a:solidFill>
                <a:cs typeface="Arial"/>
              </a:rPr>
              <a:t>C) Transaction fee</a:t>
            </a:r>
          </a:p>
        </p:txBody>
      </p:sp>
      <p:sp>
        <p:nvSpPr>
          <p:cNvPr id="4" name="Slide Number Placeholder 3">
            <a:extLst>
              <a:ext uri="{FF2B5EF4-FFF2-40B4-BE49-F238E27FC236}">
                <a16:creationId xmlns:a16="http://schemas.microsoft.com/office/drawing/2014/main" id="{579C1478-969C-5CA3-3B2B-6D9FCA978D5A}"/>
              </a:ext>
            </a:extLst>
          </p:cNvPr>
          <p:cNvSpPr>
            <a:spLocks noGrp="1"/>
          </p:cNvSpPr>
          <p:nvPr>
            <p:ph type="sldNum" sz="quarter" idx="12"/>
          </p:nvPr>
        </p:nvSpPr>
        <p:spPr/>
        <p:txBody>
          <a:bodyPr/>
          <a:lstStyle/>
          <a:p>
            <a:fld id="{DFDF98CC-160E-494C-8C3C-8CDC5FA257DE}" type="slidenum">
              <a:rPr lang="en-US" smtClean="0"/>
              <a:t>21</a:t>
            </a:fld>
            <a:endParaRPr lang="en-US" dirty="0"/>
          </a:p>
        </p:txBody>
      </p:sp>
    </p:spTree>
    <p:extLst>
      <p:ext uri="{BB962C8B-B14F-4D97-AF65-F5344CB8AC3E}">
        <p14:creationId xmlns:p14="http://schemas.microsoft.com/office/powerpoint/2010/main" val="2615528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6FC1F-06C4-9359-439B-2C373E5F432C}"/>
            </a:ext>
          </a:extLst>
        </p:cNvPr>
        <p:cNvGrpSpPr/>
        <p:nvPr/>
      </p:nvGrpSpPr>
      <p:grpSpPr>
        <a:xfrm>
          <a:off x="0" y="0"/>
          <a:ext cx="0" cy="0"/>
          <a:chOff x="0" y="0"/>
          <a:chExt cx="0" cy="0"/>
        </a:xfrm>
      </p:grpSpPr>
      <p:sp>
        <p:nvSpPr>
          <p:cNvPr id="6" name="Oval 5">
            <a:extLst>
              <a:ext uri="{FF2B5EF4-FFF2-40B4-BE49-F238E27FC236}">
                <a16:creationId xmlns:a16="http://schemas.microsoft.com/office/drawing/2014/main" id="{5138BB4C-72C6-1A56-425F-CF899E08FF45}"/>
              </a:ext>
            </a:extLst>
          </p:cNvPr>
          <p:cNvSpPr/>
          <p:nvPr>
            <p:custDataLst>
              <p:tags r:id="rId1"/>
            </p:custDataLst>
          </p:nvPr>
        </p:nvSpPr>
        <p:spPr>
          <a:xfrm>
            <a:off x="7883610" y="1828800"/>
            <a:ext cx="3564115" cy="3564115"/>
          </a:xfrm>
          <a:prstGeom prst="ellipse">
            <a:avLst/>
          </a:prstGeom>
          <a:solidFill>
            <a:srgbClr val="2058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05885"/>
              </a:solidFill>
            </a:endParaRPr>
          </a:p>
        </p:txBody>
      </p:sp>
      <p:sp>
        <p:nvSpPr>
          <p:cNvPr id="2" name="Title 1">
            <a:extLst>
              <a:ext uri="{FF2B5EF4-FFF2-40B4-BE49-F238E27FC236}">
                <a16:creationId xmlns:a16="http://schemas.microsoft.com/office/drawing/2014/main" id="{2D4F3542-119E-0F4F-F5A5-A5D0D259B612}"/>
              </a:ext>
            </a:extLst>
          </p:cNvPr>
          <p:cNvSpPr>
            <a:spLocks noGrp="1"/>
          </p:cNvSpPr>
          <p:nvPr>
            <p:ph type="ctrTitle"/>
          </p:nvPr>
        </p:nvSpPr>
        <p:spPr/>
        <p:txBody>
          <a:bodyPr/>
          <a:lstStyle/>
          <a:p>
            <a:r>
              <a:rPr lang="en-US" dirty="0"/>
              <a:t>Transaction fees</a:t>
            </a:r>
          </a:p>
        </p:txBody>
      </p:sp>
      <p:sp>
        <p:nvSpPr>
          <p:cNvPr id="3" name="Subtitle 2">
            <a:extLst>
              <a:ext uri="{FF2B5EF4-FFF2-40B4-BE49-F238E27FC236}">
                <a16:creationId xmlns:a16="http://schemas.microsoft.com/office/drawing/2014/main" id="{C1A0DB2F-68AE-BB19-E18C-93907244C2CE}"/>
              </a:ext>
            </a:extLst>
          </p:cNvPr>
          <p:cNvSpPr>
            <a:spLocks noGrp="1"/>
          </p:cNvSpPr>
          <p:nvPr>
            <p:ph type="subTitle" idx="1"/>
          </p:nvPr>
        </p:nvSpPr>
        <p:spPr>
          <a:xfrm>
            <a:off x="517871" y="2038864"/>
            <a:ext cx="6488410" cy="3883909"/>
          </a:xfrm>
        </p:spPr>
        <p:txBody>
          <a:bodyPr>
            <a:noAutofit/>
          </a:bodyPr>
          <a:lstStyle/>
          <a:p>
            <a:pPr marL="0" indent="0">
              <a:buNone/>
            </a:pPr>
            <a:r>
              <a:rPr lang="en-US" sz="2600" b="1" dirty="0">
                <a:solidFill>
                  <a:srgbClr val="374151"/>
                </a:solidFill>
                <a:ea typeface="+mn-lt"/>
                <a:cs typeface="+mn-lt"/>
              </a:rPr>
              <a:t>Transaction fee: </a:t>
            </a:r>
            <a:r>
              <a:rPr lang="en-US" sz="2600" dirty="0">
                <a:solidFill>
                  <a:srgbClr val="374151"/>
                </a:solidFill>
                <a:ea typeface="+mn-lt"/>
                <a:cs typeface="+mn-lt"/>
              </a:rPr>
              <a:t>charged when advisors make trades on your behalf.</a:t>
            </a:r>
          </a:p>
        </p:txBody>
      </p:sp>
      <p:sp>
        <p:nvSpPr>
          <p:cNvPr id="4" name="Slide Number Placeholder 3">
            <a:extLst>
              <a:ext uri="{FF2B5EF4-FFF2-40B4-BE49-F238E27FC236}">
                <a16:creationId xmlns:a16="http://schemas.microsoft.com/office/drawing/2014/main" id="{655F893F-C8D2-3039-8C18-52ED8945316F}"/>
              </a:ext>
            </a:extLst>
          </p:cNvPr>
          <p:cNvSpPr>
            <a:spLocks noGrp="1"/>
          </p:cNvSpPr>
          <p:nvPr>
            <p:ph type="sldNum" sz="quarter" idx="12"/>
          </p:nvPr>
        </p:nvSpPr>
        <p:spPr/>
        <p:txBody>
          <a:bodyPr/>
          <a:lstStyle/>
          <a:p>
            <a:fld id="{DFDF98CC-160E-494C-8C3C-8CDC5FA257DE}" type="slidenum">
              <a:rPr lang="en-US" smtClean="0"/>
              <a:t>22</a:t>
            </a:fld>
            <a:endParaRPr lang="en-US" dirty="0"/>
          </a:p>
        </p:txBody>
      </p:sp>
      <p:pic>
        <p:nvPicPr>
          <p:cNvPr id="5" name="Picture 4" descr="A white line drawing of a coin and dollar&#10;&#10;AI-generated content may be incorrect.">
            <a:extLst>
              <a:ext uri="{FF2B5EF4-FFF2-40B4-BE49-F238E27FC236}">
                <a16:creationId xmlns:a16="http://schemas.microsoft.com/office/drawing/2014/main" id="{6216886F-38C8-92E8-C6FB-CAFEB13FB8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0877" y="2108902"/>
            <a:ext cx="3087700" cy="3029624"/>
          </a:xfrm>
          <a:prstGeom prst="rect">
            <a:avLst/>
          </a:prstGeom>
        </p:spPr>
      </p:pic>
    </p:spTree>
    <p:extLst>
      <p:ext uri="{BB962C8B-B14F-4D97-AF65-F5344CB8AC3E}">
        <p14:creationId xmlns:p14="http://schemas.microsoft.com/office/powerpoint/2010/main" val="4209227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92A97-0F6E-8615-D0E1-34A36605A2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F44BD3-E5C3-196D-5BDF-CCF08B630A6B}"/>
              </a:ext>
            </a:extLst>
          </p:cNvPr>
          <p:cNvSpPr>
            <a:spLocks noGrp="1"/>
          </p:cNvSpPr>
          <p:nvPr>
            <p:ph type="ctrTitle"/>
          </p:nvPr>
        </p:nvSpPr>
        <p:spPr/>
        <p:txBody>
          <a:bodyPr/>
          <a:lstStyle/>
          <a:p>
            <a:r>
              <a:rPr lang="en-US" dirty="0"/>
              <a:t>You invest $1,000 in a mutual fund, but 3% is taken out right away as a sales charge. What kind of fee is this?</a:t>
            </a:r>
            <a:endParaRPr lang="en-US" b="0" dirty="0"/>
          </a:p>
        </p:txBody>
      </p:sp>
      <p:sp>
        <p:nvSpPr>
          <p:cNvPr id="3" name="Subtitle 2">
            <a:extLst>
              <a:ext uri="{FF2B5EF4-FFF2-40B4-BE49-F238E27FC236}">
                <a16:creationId xmlns:a16="http://schemas.microsoft.com/office/drawing/2014/main" id="{62C96A62-9E89-428C-7454-47A719664B3A}"/>
              </a:ext>
            </a:extLst>
          </p:cNvPr>
          <p:cNvSpPr>
            <a:spLocks noGrp="1"/>
          </p:cNvSpPr>
          <p:nvPr>
            <p:ph type="subTitle" idx="1"/>
          </p:nvPr>
        </p:nvSpPr>
        <p:spPr>
          <a:xfrm>
            <a:off x="517870" y="2236571"/>
            <a:ext cx="11158193" cy="3352571"/>
          </a:xfrm>
        </p:spPr>
        <p:txBody>
          <a:bodyPr>
            <a:noAutofit/>
          </a:bodyPr>
          <a:lstStyle/>
          <a:p>
            <a:pPr marL="0" indent="0">
              <a:buNone/>
            </a:pPr>
            <a:endParaRPr lang="en-US" sz="2800" dirty="0">
              <a:cs typeface="Arial"/>
            </a:endParaRPr>
          </a:p>
          <a:p>
            <a:pPr marL="0" indent="0">
              <a:buNone/>
            </a:pPr>
            <a:r>
              <a:rPr lang="en-US" sz="2800" dirty="0">
                <a:cs typeface="Arial"/>
              </a:rPr>
              <a:t>A) Back-end load</a:t>
            </a:r>
          </a:p>
          <a:p>
            <a:pPr marL="0" indent="0">
              <a:buNone/>
            </a:pPr>
            <a:r>
              <a:rPr lang="en-US" sz="2800" dirty="0">
                <a:cs typeface="Arial"/>
              </a:rPr>
              <a:t>B) Trailer fee</a:t>
            </a:r>
          </a:p>
          <a:p>
            <a:pPr marL="0" indent="0">
              <a:buNone/>
            </a:pPr>
            <a:r>
              <a:rPr lang="en-US" sz="2800" dirty="0">
                <a:cs typeface="Arial"/>
              </a:rPr>
              <a:t>C) Front-end load</a:t>
            </a:r>
            <a:endParaRPr lang="en-US" sz="2800" b="1" dirty="0">
              <a:solidFill>
                <a:srgbClr val="6ABD4A"/>
              </a:solidFill>
              <a:cs typeface="Arial"/>
            </a:endParaRPr>
          </a:p>
        </p:txBody>
      </p:sp>
      <p:sp>
        <p:nvSpPr>
          <p:cNvPr id="4" name="Slide Number Placeholder 3">
            <a:extLst>
              <a:ext uri="{FF2B5EF4-FFF2-40B4-BE49-F238E27FC236}">
                <a16:creationId xmlns:a16="http://schemas.microsoft.com/office/drawing/2014/main" id="{2D86E486-0A63-03A6-C206-E35354EFC7E1}"/>
              </a:ext>
            </a:extLst>
          </p:cNvPr>
          <p:cNvSpPr>
            <a:spLocks noGrp="1"/>
          </p:cNvSpPr>
          <p:nvPr>
            <p:ph type="sldNum" sz="quarter" idx="12"/>
          </p:nvPr>
        </p:nvSpPr>
        <p:spPr/>
        <p:txBody>
          <a:bodyPr/>
          <a:lstStyle/>
          <a:p>
            <a:fld id="{DFDF98CC-160E-494C-8C3C-8CDC5FA257DE}" type="slidenum">
              <a:rPr lang="en-US" smtClean="0"/>
              <a:t>23</a:t>
            </a:fld>
            <a:endParaRPr lang="en-US" dirty="0"/>
          </a:p>
        </p:txBody>
      </p:sp>
    </p:spTree>
    <p:extLst>
      <p:ext uri="{BB962C8B-B14F-4D97-AF65-F5344CB8AC3E}">
        <p14:creationId xmlns:p14="http://schemas.microsoft.com/office/powerpoint/2010/main" val="404092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1794E-9713-D998-0367-1D08B2C6E9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272EE2-64DC-4942-9BBC-FDF8F1665886}"/>
              </a:ext>
            </a:extLst>
          </p:cNvPr>
          <p:cNvSpPr>
            <a:spLocks noGrp="1"/>
          </p:cNvSpPr>
          <p:nvPr>
            <p:ph type="ctrTitle"/>
          </p:nvPr>
        </p:nvSpPr>
        <p:spPr/>
        <p:txBody>
          <a:bodyPr/>
          <a:lstStyle/>
          <a:p>
            <a:r>
              <a:rPr lang="en-US" dirty="0"/>
              <a:t>You invest $1,000 in a mutual fund, but 3% is taken out right away as a sales charge. What kind of fee is this?</a:t>
            </a:r>
            <a:endParaRPr lang="en-US" b="0" dirty="0"/>
          </a:p>
        </p:txBody>
      </p:sp>
      <p:sp>
        <p:nvSpPr>
          <p:cNvPr id="3" name="Subtitle 2">
            <a:extLst>
              <a:ext uri="{FF2B5EF4-FFF2-40B4-BE49-F238E27FC236}">
                <a16:creationId xmlns:a16="http://schemas.microsoft.com/office/drawing/2014/main" id="{1F6957C0-CCF8-6A3D-FE1F-AF30F03688B5}"/>
              </a:ext>
            </a:extLst>
          </p:cNvPr>
          <p:cNvSpPr>
            <a:spLocks noGrp="1"/>
          </p:cNvSpPr>
          <p:nvPr>
            <p:ph type="subTitle" idx="1"/>
          </p:nvPr>
        </p:nvSpPr>
        <p:spPr>
          <a:xfrm>
            <a:off x="517870" y="2236571"/>
            <a:ext cx="11158193" cy="3352571"/>
          </a:xfrm>
        </p:spPr>
        <p:txBody>
          <a:bodyPr>
            <a:noAutofit/>
          </a:bodyPr>
          <a:lstStyle/>
          <a:p>
            <a:pPr marL="0" indent="0">
              <a:buNone/>
            </a:pPr>
            <a:endParaRPr lang="en-US" sz="2800" dirty="0">
              <a:cs typeface="Arial"/>
            </a:endParaRPr>
          </a:p>
          <a:p>
            <a:pPr marL="0" indent="0">
              <a:buNone/>
            </a:pPr>
            <a:r>
              <a:rPr lang="en-US" sz="2800" dirty="0">
                <a:cs typeface="Arial"/>
              </a:rPr>
              <a:t>A) Back-end load</a:t>
            </a:r>
          </a:p>
          <a:p>
            <a:pPr marL="0" indent="0">
              <a:buNone/>
            </a:pPr>
            <a:r>
              <a:rPr lang="en-US" sz="2800" dirty="0">
                <a:cs typeface="Arial"/>
              </a:rPr>
              <a:t>B) Trailer fee</a:t>
            </a:r>
          </a:p>
          <a:p>
            <a:pPr marL="0" indent="0">
              <a:buNone/>
            </a:pPr>
            <a:r>
              <a:rPr lang="en-US" sz="2800" b="1" dirty="0">
                <a:solidFill>
                  <a:srgbClr val="6ABD4A"/>
                </a:solidFill>
                <a:cs typeface="Arial"/>
              </a:rPr>
              <a:t>C) Front-end load</a:t>
            </a:r>
          </a:p>
        </p:txBody>
      </p:sp>
      <p:sp>
        <p:nvSpPr>
          <p:cNvPr id="4" name="Slide Number Placeholder 3">
            <a:extLst>
              <a:ext uri="{FF2B5EF4-FFF2-40B4-BE49-F238E27FC236}">
                <a16:creationId xmlns:a16="http://schemas.microsoft.com/office/drawing/2014/main" id="{1D94363E-AEB4-DF45-9656-82ADC44FB0A7}"/>
              </a:ext>
            </a:extLst>
          </p:cNvPr>
          <p:cNvSpPr>
            <a:spLocks noGrp="1"/>
          </p:cNvSpPr>
          <p:nvPr>
            <p:ph type="sldNum" sz="quarter" idx="12"/>
          </p:nvPr>
        </p:nvSpPr>
        <p:spPr/>
        <p:txBody>
          <a:bodyPr/>
          <a:lstStyle/>
          <a:p>
            <a:fld id="{DFDF98CC-160E-494C-8C3C-8CDC5FA257DE}" type="slidenum">
              <a:rPr lang="en-US" smtClean="0"/>
              <a:t>24</a:t>
            </a:fld>
            <a:endParaRPr lang="en-US" dirty="0"/>
          </a:p>
        </p:txBody>
      </p:sp>
    </p:spTree>
    <p:extLst>
      <p:ext uri="{BB962C8B-B14F-4D97-AF65-F5344CB8AC3E}">
        <p14:creationId xmlns:p14="http://schemas.microsoft.com/office/powerpoint/2010/main" val="4007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FC9F7-099C-6E69-D013-12644C473E3A}"/>
            </a:ext>
          </a:extLst>
        </p:cNvPr>
        <p:cNvGrpSpPr/>
        <p:nvPr/>
      </p:nvGrpSpPr>
      <p:grpSpPr>
        <a:xfrm>
          <a:off x="0" y="0"/>
          <a:ext cx="0" cy="0"/>
          <a:chOff x="0" y="0"/>
          <a:chExt cx="0" cy="0"/>
        </a:xfrm>
      </p:grpSpPr>
      <p:sp>
        <p:nvSpPr>
          <p:cNvPr id="6" name="Oval 5">
            <a:extLst>
              <a:ext uri="{FF2B5EF4-FFF2-40B4-BE49-F238E27FC236}">
                <a16:creationId xmlns:a16="http://schemas.microsoft.com/office/drawing/2014/main" id="{1ADBABEE-AE5E-9F4A-32FB-B211710BA513}"/>
              </a:ext>
            </a:extLst>
          </p:cNvPr>
          <p:cNvSpPr/>
          <p:nvPr>
            <p:custDataLst>
              <p:tags r:id="rId1"/>
            </p:custDataLst>
          </p:nvPr>
        </p:nvSpPr>
        <p:spPr>
          <a:xfrm>
            <a:off x="7883610" y="1828800"/>
            <a:ext cx="3564115" cy="3564115"/>
          </a:xfrm>
          <a:prstGeom prst="ellipse">
            <a:avLst/>
          </a:prstGeom>
          <a:solidFill>
            <a:srgbClr val="2058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05885"/>
              </a:solidFill>
            </a:endParaRPr>
          </a:p>
        </p:txBody>
      </p:sp>
      <p:sp>
        <p:nvSpPr>
          <p:cNvPr id="2" name="Title 1">
            <a:extLst>
              <a:ext uri="{FF2B5EF4-FFF2-40B4-BE49-F238E27FC236}">
                <a16:creationId xmlns:a16="http://schemas.microsoft.com/office/drawing/2014/main" id="{0E51D804-4B61-311C-9368-8F8AEDA1B354}"/>
              </a:ext>
            </a:extLst>
          </p:cNvPr>
          <p:cNvSpPr>
            <a:spLocks noGrp="1"/>
          </p:cNvSpPr>
          <p:nvPr>
            <p:ph type="ctrTitle"/>
          </p:nvPr>
        </p:nvSpPr>
        <p:spPr/>
        <p:txBody>
          <a:bodyPr/>
          <a:lstStyle/>
          <a:p>
            <a:r>
              <a:rPr lang="en-US" dirty="0"/>
              <a:t>Front-end load</a:t>
            </a:r>
          </a:p>
        </p:txBody>
      </p:sp>
      <p:sp>
        <p:nvSpPr>
          <p:cNvPr id="3" name="Subtitle 2">
            <a:extLst>
              <a:ext uri="{FF2B5EF4-FFF2-40B4-BE49-F238E27FC236}">
                <a16:creationId xmlns:a16="http://schemas.microsoft.com/office/drawing/2014/main" id="{8B18D72C-0892-AAE8-BB01-679BF7ED0764}"/>
              </a:ext>
            </a:extLst>
          </p:cNvPr>
          <p:cNvSpPr>
            <a:spLocks noGrp="1"/>
          </p:cNvSpPr>
          <p:nvPr>
            <p:ph type="subTitle" idx="1"/>
          </p:nvPr>
        </p:nvSpPr>
        <p:spPr>
          <a:xfrm>
            <a:off x="517871" y="2038864"/>
            <a:ext cx="6488410" cy="3883909"/>
          </a:xfrm>
        </p:spPr>
        <p:txBody>
          <a:bodyPr>
            <a:noAutofit/>
          </a:bodyPr>
          <a:lstStyle/>
          <a:p>
            <a:pPr marL="0" indent="0">
              <a:buNone/>
            </a:pPr>
            <a:r>
              <a:rPr lang="en-US" sz="2600" b="1" dirty="0">
                <a:solidFill>
                  <a:srgbClr val="374151"/>
                </a:solidFill>
                <a:ea typeface="+mn-lt"/>
                <a:cs typeface="+mn-lt"/>
              </a:rPr>
              <a:t>Front-end load: </a:t>
            </a:r>
            <a:r>
              <a:rPr lang="en-US" sz="2600" dirty="0">
                <a:solidFill>
                  <a:srgbClr val="374151"/>
                </a:solidFill>
                <a:ea typeface="+mn-lt"/>
                <a:cs typeface="+mn-lt"/>
              </a:rPr>
              <a:t>charged when you purchase units of funds and is deducted from your initial investment.</a:t>
            </a:r>
          </a:p>
        </p:txBody>
      </p:sp>
      <p:sp>
        <p:nvSpPr>
          <p:cNvPr id="4" name="Slide Number Placeholder 3">
            <a:extLst>
              <a:ext uri="{FF2B5EF4-FFF2-40B4-BE49-F238E27FC236}">
                <a16:creationId xmlns:a16="http://schemas.microsoft.com/office/drawing/2014/main" id="{F1E8A6CE-F594-F594-DDDA-74E73C5747E9}"/>
              </a:ext>
            </a:extLst>
          </p:cNvPr>
          <p:cNvSpPr>
            <a:spLocks noGrp="1"/>
          </p:cNvSpPr>
          <p:nvPr>
            <p:ph type="sldNum" sz="quarter" idx="12"/>
          </p:nvPr>
        </p:nvSpPr>
        <p:spPr/>
        <p:txBody>
          <a:bodyPr/>
          <a:lstStyle/>
          <a:p>
            <a:fld id="{DFDF98CC-160E-494C-8C3C-8CDC5FA257DE}" type="slidenum">
              <a:rPr lang="en-US" smtClean="0"/>
              <a:t>25</a:t>
            </a:fld>
            <a:endParaRPr lang="en-US" dirty="0"/>
          </a:p>
        </p:txBody>
      </p:sp>
      <p:pic>
        <p:nvPicPr>
          <p:cNvPr id="7" name="Picture 6" descr="A white circle with a pie chart&#10;&#10;AI-generated content may be incorrect.">
            <a:extLst>
              <a:ext uri="{FF2B5EF4-FFF2-40B4-BE49-F238E27FC236}">
                <a16:creationId xmlns:a16="http://schemas.microsoft.com/office/drawing/2014/main" id="{95175D91-09A3-4C57-B212-164420D75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7885" y="2161054"/>
            <a:ext cx="3046450" cy="2989150"/>
          </a:xfrm>
          <a:prstGeom prst="rect">
            <a:avLst/>
          </a:prstGeom>
        </p:spPr>
      </p:pic>
    </p:spTree>
    <p:extLst>
      <p:ext uri="{BB962C8B-B14F-4D97-AF65-F5344CB8AC3E}">
        <p14:creationId xmlns:p14="http://schemas.microsoft.com/office/powerpoint/2010/main" val="674260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675B9-7EF0-6533-337C-8FA44F2F84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D64CBA-41D2-0255-DD13-22C5FA1F7DDC}"/>
              </a:ext>
            </a:extLst>
          </p:cNvPr>
          <p:cNvSpPr>
            <a:spLocks noGrp="1"/>
          </p:cNvSpPr>
          <p:nvPr>
            <p:ph type="ctrTitle"/>
          </p:nvPr>
        </p:nvSpPr>
        <p:spPr/>
        <p:txBody>
          <a:bodyPr/>
          <a:lstStyle/>
          <a:p>
            <a:r>
              <a:rPr lang="en-US" dirty="0"/>
              <a:t>You sell your mutual fund units and are charged a fee because you sold too soon. </a:t>
            </a:r>
            <a:endParaRPr lang="en-US" b="0" dirty="0"/>
          </a:p>
        </p:txBody>
      </p:sp>
      <p:sp>
        <p:nvSpPr>
          <p:cNvPr id="3" name="Subtitle 2">
            <a:extLst>
              <a:ext uri="{FF2B5EF4-FFF2-40B4-BE49-F238E27FC236}">
                <a16:creationId xmlns:a16="http://schemas.microsoft.com/office/drawing/2014/main" id="{6BFEFAE5-47E3-D847-C54F-440C88E3493F}"/>
              </a:ext>
            </a:extLst>
          </p:cNvPr>
          <p:cNvSpPr>
            <a:spLocks noGrp="1"/>
          </p:cNvSpPr>
          <p:nvPr>
            <p:ph type="subTitle" idx="1"/>
          </p:nvPr>
        </p:nvSpPr>
        <p:spPr>
          <a:xfrm>
            <a:off x="517870" y="2693773"/>
            <a:ext cx="11158193" cy="2895369"/>
          </a:xfrm>
        </p:spPr>
        <p:txBody>
          <a:bodyPr>
            <a:noAutofit/>
          </a:bodyPr>
          <a:lstStyle/>
          <a:p>
            <a:pPr marL="0" indent="0">
              <a:buNone/>
            </a:pPr>
            <a:r>
              <a:rPr lang="en-US" sz="2800" b="1" dirty="0">
                <a:cs typeface="Arial"/>
              </a:rPr>
              <a:t>Question: </a:t>
            </a:r>
            <a:r>
              <a:rPr lang="en-US" sz="2800" dirty="0">
                <a:cs typeface="Arial"/>
              </a:rPr>
              <a:t>What is this fee called?</a:t>
            </a:r>
          </a:p>
          <a:p>
            <a:pPr marL="0" indent="0">
              <a:buNone/>
            </a:pPr>
            <a:endParaRPr lang="en-US" sz="2800" dirty="0">
              <a:cs typeface="Arial"/>
            </a:endParaRPr>
          </a:p>
          <a:p>
            <a:pPr marL="0" indent="0">
              <a:buNone/>
            </a:pPr>
            <a:r>
              <a:rPr lang="en-US" sz="2800" dirty="0">
                <a:cs typeface="Arial"/>
              </a:rPr>
              <a:t>A) Back-end load</a:t>
            </a:r>
          </a:p>
          <a:p>
            <a:pPr marL="0" indent="0">
              <a:buNone/>
            </a:pPr>
            <a:r>
              <a:rPr lang="en-US" sz="2800" dirty="0">
                <a:cs typeface="Arial"/>
              </a:rPr>
              <a:t>B) Management expense ratio</a:t>
            </a:r>
          </a:p>
          <a:p>
            <a:pPr marL="0" indent="0">
              <a:buNone/>
            </a:pPr>
            <a:r>
              <a:rPr lang="en-US" sz="2800" dirty="0">
                <a:cs typeface="Arial"/>
              </a:rPr>
              <a:t>C) Maintenance fee</a:t>
            </a:r>
            <a:endParaRPr lang="en-US" sz="2800" b="1" dirty="0">
              <a:solidFill>
                <a:srgbClr val="6ABD4A"/>
              </a:solidFill>
              <a:cs typeface="Arial"/>
            </a:endParaRPr>
          </a:p>
        </p:txBody>
      </p:sp>
      <p:sp>
        <p:nvSpPr>
          <p:cNvPr id="4" name="Slide Number Placeholder 3">
            <a:extLst>
              <a:ext uri="{FF2B5EF4-FFF2-40B4-BE49-F238E27FC236}">
                <a16:creationId xmlns:a16="http://schemas.microsoft.com/office/drawing/2014/main" id="{A3682C60-DE0D-3AF1-D818-0E175B12B3AE}"/>
              </a:ext>
            </a:extLst>
          </p:cNvPr>
          <p:cNvSpPr>
            <a:spLocks noGrp="1"/>
          </p:cNvSpPr>
          <p:nvPr>
            <p:ph type="sldNum" sz="quarter" idx="12"/>
          </p:nvPr>
        </p:nvSpPr>
        <p:spPr/>
        <p:txBody>
          <a:bodyPr/>
          <a:lstStyle/>
          <a:p>
            <a:fld id="{DFDF98CC-160E-494C-8C3C-8CDC5FA257DE}" type="slidenum">
              <a:rPr lang="en-US" smtClean="0"/>
              <a:t>26</a:t>
            </a:fld>
            <a:endParaRPr lang="en-US" dirty="0"/>
          </a:p>
        </p:txBody>
      </p:sp>
    </p:spTree>
    <p:extLst>
      <p:ext uri="{BB962C8B-B14F-4D97-AF65-F5344CB8AC3E}">
        <p14:creationId xmlns:p14="http://schemas.microsoft.com/office/powerpoint/2010/main" val="36696254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1A99D-A4C8-621F-FFFB-3EB6403839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CFBBB6-495A-9FD1-0353-29C890CA4359}"/>
              </a:ext>
            </a:extLst>
          </p:cNvPr>
          <p:cNvSpPr>
            <a:spLocks noGrp="1"/>
          </p:cNvSpPr>
          <p:nvPr>
            <p:ph type="ctrTitle"/>
          </p:nvPr>
        </p:nvSpPr>
        <p:spPr/>
        <p:txBody>
          <a:bodyPr/>
          <a:lstStyle/>
          <a:p>
            <a:r>
              <a:rPr lang="en-US" dirty="0"/>
              <a:t>You sell your mutual fund units and are charged a fee because you sold too soon. </a:t>
            </a:r>
            <a:endParaRPr lang="en-US" b="0" dirty="0"/>
          </a:p>
        </p:txBody>
      </p:sp>
      <p:sp>
        <p:nvSpPr>
          <p:cNvPr id="3" name="Subtitle 2">
            <a:extLst>
              <a:ext uri="{FF2B5EF4-FFF2-40B4-BE49-F238E27FC236}">
                <a16:creationId xmlns:a16="http://schemas.microsoft.com/office/drawing/2014/main" id="{35B8023D-C192-7049-9994-B30655461B07}"/>
              </a:ext>
            </a:extLst>
          </p:cNvPr>
          <p:cNvSpPr>
            <a:spLocks noGrp="1"/>
          </p:cNvSpPr>
          <p:nvPr>
            <p:ph type="subTitle" idx="1"/>
          </p:nvPr>
        </p:nvSpPr>
        <p:spPr>
          <a:xfrm>
            <a:off x="517870" y="2693773"/>
            <a:ext cx="11158193" cy="2895369"/>
          </a:xfrm>
        </p:spPr>
        <p:txBody>
          <a:bodyPr>
            <a:noAutofit/>
          </a:bodyPr>
          <a:lstStyle/>
          <a:p>
            <a:pPr marL="0" indent="0">
              <a:buNone/>
            </a:pPr>
            <a:r>
              <a:rPr lang="en-US" sz="2800" b="1" dirty="0">
                <a:cs typeface="Arial"/>
              </a:rPr>
              <a:t>Question: </a:t>
            </a:r>
            <a:r>
              <a:rPr lang="en-US" sz="2800" dirty="0">
                <a:cs typeface="Arial"/>
              </a:rPr>
              <a:t>What is this fee called?</a:t>
            </a:r>
          </a:p>
          <a:p>
            <a:pPr marL="0" indent="0">
              <a:buNone/>
            </a:pPr>
            <a:endParaRPr lang="en-US" sz="2800" dirty="0">
              <a:cs typeface="Arial"/>
            </a:endParaRPr>
          </a:p>
          <a:p>
            <a:pPr marL="0" indent="0">
              <a:buNone/>
            </a:pPr>
            <a:r>
              <a:rPr lang="en-US" sz="2800" b="1" dirty="0">
                <a:solidFill>
                  <a:srgbClr val="6ABD4A"/>
                </a:solidFill>
                <a:cs typeface="Arial"/>
              </a:rPr>
              <a:t>A) Back-end load</a:t>
            </a:r>
          </a:p>
          <a:p>
            <a:pPr marL="0" indent="0">
              <a:buNone/>
            </a:pPr>
            <a:r>
              <a:rPr lang="en-US" sz="2800" dirty="0">
                <a:cs typeface="Arial"/>
              </a:rPr>
              <a:t>B) Management expense ratio</a:t>
            </a:r>
          </a:p>
          <a:p>
            <a:pPr marL="0" indent="0">
              <a:buNone/>
            </a:pPr>
            <a:r>
              <a:rPr lang="en-US" sz="2800" dirty="0">
                <a:cs typeface="Arial"/>
              </a:rPr>
              <a:t>C) Maintenance fee</a:t>
            </a:r>
            <a:endParaRPr lang="en-US" sz="2800" b="1" dirty="0">
              <a:solidFill>
                <a:srgbClr val="6ABD4A"/>
              </a:solidFill>
              <a:cs typeface="Arial"/>
            </a:endParaRPr>
          </a:p>
        </p:txBody>
      </p:sp>
      <p:sp>
        <p:nvSpPr>
          <p:cNvPr id="4" name="Slide Number Placeholder 3">
            <a:extLst>
              <a:ext uri="{FF2B5EF4-FFF2-40B4-BE49-F238E27FC236}">
                <a16:creationId xmlns:a16="http://schemas.microsoft.com/office/drawing/2014/main" id="{0E111008-6DDA-3CD2-9959-7A3F83A44850}"/>
              </a:ext>
            </a:extLst>
          </p:cNvPr>
          <p:cNvSpPr>
            <a:spLocks noGrp="1"/>
          </p:cNvSpPr>
          <p:nvPr>
            <p:ph type="sldNum" sz="quarter" idx="12"/>
          </p:nvPr>
        </p:nvSpPr>
        <p:spPr/>
        <p:txBody>
          <a:bodyPr/>
          <a:lstStyle/>
          <a:p>
            <a:fld id="{DFDF98CC-160E-494C-8C3C-8CDC5FA257DE}" type="slidenum">
              <a:rPr lang="en-US" smtClean="0"/>
              <a:t>27</a:t>
            </a:fld>
            <a:endParaRPr lang="en-US" dirty="0"/>
          </a:p>
        </p:txBody>
      </p:sp>
    </p:spTree>
    <p:extLst>
      <p:ext uri="{BB962C8B-B14F-4D97-AF65-F5344CB8AC3E}">
        <p14:creationId xmlns:p14="http://schemas.microsoft.com/office/powerpoint/2010/main" val="3246544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E3162-FC85-E707-F790-681A8918CA67}"/>
            </a:ext>
          </a:extLst>
        </p:cNvPr>
        <p:cNvGrpSpPr/>
        <p:nvPr/>
      </p:nvGrpSpPr>
      <p:grpSpPr>
        <a:xfrm>
          <a:off x="0" y="0"/>
          <a:ext cx="0" cy="0"/>
          <a:chOff x="0" y="0"/>
          <a:chExt cx="0" cy="0"/>
        </a:xfrm>
      </p:grpSpPr>
      <p:sp>
        <p:nvSpPr>
          <p:cNvPr id="6" name="Oval 5">
            <a:extLst>
              <a:ext uri="{FF2B5EF4-FFF2-40B4-BE49-F238E27FC236}">
                <a16:creationId xmlns:a16="http://schemas.microsoft.com/office/drawing/2014/main" id="{32358268-B697-4F4C-37AA-9D7CC2E739ED}"/>
              </a:ext>
            </a:extLst>
          </p:cNvPr>
          <p:cNvSpPr/>
          <p:nvPr>
            <p:custDataLst>
              <p:tags r:id="rId1"/>
            </p:custDataLst>
          </p:nvPr>
        </p:nvSpPr>
        <p:spPr>
          <a:xfrm>
            <a:off x="7883610" y="1828800"/>
            <a:ext cx="3564115" cy="3564115"/>
          </a:xfrm>
          <a:prstGeom prst="ellipse">
            <a:avLst/>
          </a:prstGeom>
          <a:solidFill>
            <a:srgbClr val="2058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05885"/>
              </a:solidFill>
            </a:endParaRPr>
          </a:p>
        </p:txBody>
      </p:sp>
      <p:sp>
        <p:nvSpPr>
          <p:cNvPr id="2" name="Title 1">
            <a:extLst>
              <a:ext uri="{FF2B5EF4-FFF2-40B4-BE49-F238E27FC236}">
                <a16:creationId xmlns:a16="http://schemas.microsoft.com/office/drawing/2014/main" id="{023B1960-8977-BB39-6025-57E3D05F816E}"/>
              </a:ext>
            </a:extLst>
          </p:cNvPr>
          <p:cNvSpPr>
            <a:spLocks noGrp="1"/>
          </p:cNvSpPr>
          <p:nvPr>
            <p:ph type="ctrTitle"/>
          </p:nvPr>
        </p:nvSpPr>
        <p:spPr/>
        <p:txBody>
          <a:bodyPr/>
          <a:lstStyle/>
          <a:p>
            <a:r>
              <a:rPr lang="en-US" dirty="0"/>
              <a:t>Back-end load</a:t>
            </a:r>
          </a:p>
        </p:txBody>
      </p:sp>
      <p:sp>
        <p:nvSpPr>
          <p:cNvPr id="3" name="Subtitle 2">
            <a:extLst>
              <a:ext uri="{FF2B5EF4-FFF2-40B4-BE49-F238E27FC236}">
                <a16:creationId xmlns:a16="http://schemas.microsoft.com/office/drawing/2014/main" id="{CF59C2BC-0C13-D527-A229-1E8C20FD72F5}"/>
              </a:ext>
            </a:extLst>
          </p:cNvPr>
          <p:cNvSpPr>
            <a:spLocks noGrp="1"/>
          </p:cNvSpPr>
          <p:nvPr>
            <p:ph type="subTitle" idx="1"/>
          </p:nvPr>
        </p:nvSpPr>
        <p:spPr>
          <a:xfrm>
            <a:off x="517871" y="2038864"/>
            <a:ext cx="5821145" cy="3883909"/>
          </a:xfrm>
        </p:spPr>
        <p:txBody>
          <a:bodyPr>
            <a:noAutofit/>
          </a:bodyPr>
          <a:lstStyle/>
          <a:p>
            <a:pPr marL="0" indent="0">
              <a:buNone/>
            </a:pPr>
            <a:r>
              <a:rPr lang="en-US" sz="2600" b="1" dirty="0">
                <a:solidFill>
                  <a:srgbClr val="374151"/>
                </a:solidFill>
                <a:ea typeface="+mn-lt"/>
                <a:cs typeface="+mn-lt"/>
              </a:rPr>
              <a:t>Back-end load:</a:t>
            </a:r>
            <a:r>
              <a:rPr lang="en-US" sz="2600" dirty="0">
                <a:solidFill>
                  <a:srgbClr val="374151"/>
                </a:solidFill>
                <a:ea typeface="+mn-lt"/>
                <a:cs typeface="+mn-lt"/>
              </a:rPr>
              <a:t> charged when you sell units in a fund; usually decreases over time.</a:t>
            </a:r>
          </a:p>
        </p:txBody>
      </p:sp>
      <p:sp>
        <p:nvSpPr>
          <p:cNvPr id="4" name="Slide Number Placeholder 3">
            <a:extLst>
              <a:ext uri="{FF2B5EF4-FFF2-40B4-BE49-F238E27FC236}">
                <a16:creationId xmlns:a16="http://schemas.microsoft.com/office/drawing/2014/main" id="{CBC00A3E-1E30-9159-D777-D1F6EAD5217F}"/>
              </a:ext>
            </a:extLst>
          </p:cNvPr>
          <p:cNvSpPr>
            <a:spLocks noGrp="1"/>
          </p:cNvSpPr>
          <p:nvPr>
            <p:ph type="sldNum" sz="quarter" idx="12"/>
          </p:nvPr>
        </p:nvSpPr>
        <p:spPr/>
        <p:txBody>
          <a:bodyPr/>
          <a:lstStyle/>
          <a:p>
            <a:fld id="{DFDF98CC-160E-494C-8C3C-8CDC5FA257DE}" type="slidenum">
              <a:rPr lang="en-US" smtClean="0"/>
              <a:t>28</a:t>
            </a:fld>
            <a:endParaRPr lang="en-US" dirty="0"/>
          </a:p>
        </p:txBody>
      </p:sp>
      <p:pic>
        <p:nvPicPr>
          <p:cNvPr id="5" name="Picture 4" descr="A white line drawing of a person and a graph&#10;&#10;AI-generated content may be incorrect.">
            <a:extLst>
              <a:ext uri="{FF2B5EF4-FFF2-40B4-BE49-F238E27FC236}">
                <a16:creationId xmlns:a16="http://schemas.microsoft.com/office/drawing/2014/main" id="{058425E2-5F3A-003D-C52F-9863846C27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5123" y="2324963"/>
            <a:ext cx="2621087" cy="2571788"/>
          </a:xfrm>
          <a:prstGeom prst="rect">
            <a:avLst/>
          </a:prstGeom>
        </p:spPr>
      </p:pic>
    </p:spTree>
    <p:extLst>
      <p:ext uri="{BB962C8B-B14F-4D97-AF65-F5344CB8AC3E}">
        <p14:creationId xmlns:p14="http://schemas.microsoft.com/office/powerpoint/2010/main" val="24669247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ACCC2-9222-DAE6-6A69-C07534A886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2A2A14-24A3-D6BE-933D-A179F340953E}"/>
              </a:ext>
            </a:extLst>
          </p:cNvPr>
          <p:cNvSpPr>
            <a:spLocks noGrp="1"/>
          </p:cNvSpPr>
          <p:nvPr>
            <p:ph type="ctrTitle"/>
          </p:nvPr>
        </p:nvSpPr>
        <p:spPr/>
        <p:txBody>
          <a:bodyPr/>
          <a:lstStyle/>
          <a:p>
            <a:r>
              <a:rPr lang="en-US" dirty="0"/>
              <a:t>You’re charged an ongoing annual fee just for staying invested in a fund. </a:t>
            </a:r>
            <a:endParaRPr lang="en-US" b="0" dirty="0"/>
          </a:p>
        </p:txBody>
      </p:sp>
      <p:sp>
        <p:nvSpPr>
          <p:cNvPr id="3" name="Subtitle 2">
            <a:extLst>
              <a:ext uri="{FF2B5EF4-FFF2-40B4-BE49-F238E27FC236}">
                <a16:creationId xmlns:a16="http://schemas.microsoft.com/office/drawing/2014/main" id="{79A2F31D-B0CB-B22B-6F56-648FACC85489}"/>
              </a:ext>
            </a:extLst>
          </p:cNvPr>
          <p:cNvSpPr>
            <a:spLocks noGrp="1"/>
          </p:cNvSpPr>
          <p:nvPr>
            <p:ph type="subTitle" idx="1"/>
          </p:nvPr>
        </p:nvSpPr>
        <p:spPr>
          <a:xfrm>
            <a:off x="517870" y="2693773"/>
            <a:ext cx="11158193" cy="2895369"/>
          </a:xfrm>
        </p:spPr>
        <p:txBody>
          <a:bodyPr>
            <a:noAutofit/>
          </a:bodyPr>
          <a:lstStyle/>
          <a:p>
            <a:pPr marL="0" indent="0">
              <a:buNone/>
            </a:pPr>
            <a:r>
              <a:rPr lang="en-US" sz="2800" b="1" dirty="0">
                <a:cs typeface="Arial"/>
              </a:rPr>
              <a:t>Question: </a:t>
            </a:r>
            <a:r>
              <a:rPr lang="en-US" sz="2800" dirty="0">
                <a:cs typeface="Arial"/>
              </a:rPr>
              <a:t>This fee is called:</a:t>
            </a:r>
          </a:p>
          <a:p>
            <a:pPr marL="0" indent="0">
              <a:buNone/>
            </a:pPr>
            <a:endParaRPr lang="en-US" sz="2800" dirty="0">
              <a:cs typeface="Arial"/>
            </a:endParaRPr>
          </a:p>
          <a:p>
            <a:pPr marL="0" indent="0">
              <a:buNone/>
            </a:pPr>
            <a:r>
              <a:rPr lang="en-US" sz="2800" dirty="0">
                <a:cs typeface="Arial"/>
              </a:rPr>
              <a:t>A) Inactivity fee</a:t>
            </a:r>
          </a:p>
          <a:p>
            <a:pPr marL="0" indent="0">
              <a:buNone/>
            </a:pPr>
            <a:r>
              <a:rPr lang="en-US" sz="2800" dirty="0">
                <a:cs typeface="Arial"/>
              </a:rPr>
              <a:t>B) Level load</a:t>
            </a:r>
          </a:p>
          <a:p>
            <a:pPr marL="0" indent="0">
              <a:buNone/>
            </a:pPr>
            <a:r>
              <a:rPr lang="en-US" sz="2800" dirty="0">
                <a:cs typeface="Arial"/>
              </a:rPr>
              <a:t>C) Transaction fee</a:t>
            </a:r>
            <a:endParaRPr lang="en-US" sz="2800" dirty="0">
              <a:solidFill>
                <a:srgbClr val="6ABD4A"/>
              </a:solidFill>
              <a:cs typeface="Arial"/>
            </a:endParaRPr>
          </a:p>
        </p:txBody>
      </p:sp>
      <p:sp>
        <p:nvSpPr>
          <p:cNvPr id="4" name="Slide Number Placeholder 3">
            <a:extLst>
              <a:ext uri="{FF2B5EF4-FFF2-40B4-BE49-F238E27FC236}">
                <a16:creationId xmlns:a16="http://schemas.microsoft.com/office/drawing/2014/main" id="{319EB292-6482-B156-90FF-DFC9B9F05868}"/>
              </a:ext>
            </a:extLst>
          </p:cNvPr>
          <p:cNvSpPr>
            <a:spLocks noGrp="1"/>
          </p:cNvSpPr>
          <p:nvPr>
            <p:ph type="sldNum" sz="quarter" idx="12"/>
          </p:nvPr>
        </p:nvSpPr>
        <p:spPr/>
        <p:txBody>
          <a:bodyPr/>
          <a:lstStyle/>
          <a:p>
            <a:fld id="{DFDF98CC-160E-494C-8C3C-8CDC5FA257DE}" type="slidenum">
              <a:rPr lang="en-US" smtClean="0"/>
              <a:t>29</a:t>
            </a:fld>
            <a:endParaRPr lang="en-US" dirty="0"/>
          </a:p>
        </p:txBody>
      </p:sp>
    </p:spTree>
    <p:extLst>
      <p:ext uri="{BB962C8B-B14F-4D97-AF65-F5344CB8AC3E}">
        <p14:creationId xmlns:p14="http://schemas.microsoft.com/office/powerpoint/2010/main" val="70408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A606C-3617-2DFD-1243-E3F5BDB2C5E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7C17DD-43F4-CD84-C32C-DE042FCFA650}"/>
              </a:ext>
            </a:extLst>
          </p:cNvPr>
          <p:cNvSpPr>
            <a:spLocks noGrp="1"/>
          </p:cNvSpPr>
          <p:nvPr>
            <p:ph type="sldNum" sz="quarter" idx="12"/>
          </p:nvPr>
        </p:nvSpPr>
        <p:spPr/>
        <p:txBody>
          <a:bodyPr/>
          <a:lstStyle/>
          <a:p>
            <a:fld id="{DFDF98CC-160E-494C-8C3C-8CDC5FA257DE}" type="slidenum">
              <a:rPr lang="en-US" smtClean="0"/>
              <a:t>3</a:t>
            </a:fld>
            <a:endParaRPr lang="en-US" dirty="0"/>
          </a:p>
        </p:txBody>
      </p:sp>
      <p:sp>
        <p:nvSpPr>
          <p:cNvPr id="9" name="Title 1">
            <a:extLst>
              <a:ext uri="{FF2B5EF4-FFF2-40B4-BE49-F238E27FC236}">
                <a16:creationId xmlns:a16="http://schemas.microsoft.com/office/drawing/2014/main" id="{14756BC5-D53E-F6B6-73B3-9DC9EC99A6F4}"/>
              </a:ext>
            </a:extLst>
          </p:cNvPr>
          <p:cNvSpPr>
            <a:spLocks noGrp="1"/>
          </p:cNvSpPr>
          <p:nvPr>
            <p:ph type="ctrTitle"/>
          </p:nvPr>
        </p:nvSpPr>
        <p:spPr>
          <a:xfrm>
            <a:off x="517871" y="2043967"/>
            <a:ext cx="10232508" cy="668337"/>
          </a:xfrm>
        </p:spPr>
        <p:txBody>
          <a:bodyPr/>
          <a:lstStyle/>
          <a:p>
            <a:r>
              <a:rPr lang="en-CA" sz="4500" dirty="0"/>
              <a:t>Watch the video and complete the Venn diagram as you watch! What fees belong to DIY, financial advisors or both?</a:t>
            </a:r>
          </a:p>
        </p:txBody>
      </p:sp>
    </p:spTree>
    <p:extLst>
      <p:ext uri="{BB962C8B-B14F-4D97-AF65-F5344CB8AC3E}">
        <p14:creationId xmlns:p14="http://schemas.microsoft.com/office/powerpoint/2010/main" val="1706959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A65CE-DAC0-4F6C-0615-B838D68CC3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CE24CC-8BDA-00AB-623E-774532380D80}"/>
              </a:ext>
            </a:extLst>
          </p:cNvPr>
          <p:cNvSpPr>
            <a:spLocks noGrp="1"/>
          </p:cNvSpPr>
          <p:nvPr>
            <p:ph type="ctrTitle"/>
          </p:nvPr>
        </p:nvSpPr>
        <p:spPr/>
        <p:txBody>
          <a:bodyPr/>
          <a:lstStyle/>
          <a:p>
            <a:r>
              <a:rPr lang="en-US" dirty="0"/>
              <a:t>You’re charged an ongoing annual fee just for staying invested in a fund. </a:t>
            </a:r>
            <a:endParaRPr lang="en-US" b="0" dirty="0"/>
          </a:p>
        </p:txBody>
      </p:sp>
      <p:sp>
        <p:nvSpPr>
          <p:cNvPr id="3" name="Subtitle 2">
            <a:extLst>
              <a:ext uri="{FF2B5EF4-FFF2-40B4-BE49-F238E27FC236}">
                <a16:creationId xmlns:a16="http://schemas.microsoft.com/office/drawing/2014/main" id="{8B2CC42B-B125-3202-9958-592991D6AADB}"/>
              </a:ext>
            </a:extLst>
          </p:cNvPr>
          <p:cNvSpPr>
            <a:spLocks noGrp="1"/>
          </p:cNvSpPr>
          <p:nvPr>
            <p:ph type="subTitle" idx="1"/>
          </p:nvPr>
        </p:nvSpPr>
        <p:spPr>
          <a:xfrm>
            <a:off x="517870" y="2693773"/>
            <a:ext cx="11158193" cy="2895369"/>
          </a:xfrm>
        </p:spPr>
        <p:txBody>
          <a:bodyPr>
            <a:noAutofit/>
          </a:bodyPr>
          <a:lstStyle/>
          <a:p>
            <a:pPr marL="0" indent="0">
              <a:buNone/>
            </a:pPr>
            <a:r>
              <a:rPr lang="en-US" sz="2800" b="1" dirty="0">
                <a:cs typeface="Arial"/>
              </a:rPr>
              <a:t>Question: </a:t>
            </a:r>
            <a:r>
              <a:rPr lang="en-US" sz="2800" dirty="0">
                <a:cs typeface="Arial"/>
              </a:rPr>
              <a:t>This fee is called:</a:t>
            </a:r>
          </a:p>
          <a:p>
            <a:pPr marL="0" indent="0">
              <a:buNone/>
            </a:pPr>
            <a:endParaRPr lang="en-US" sz="2800" dirty="0">
              <a:cs typeface="Arial"/>
            </a:endParaRPr>
          </a:p>
          <a:p>
            <a:pPr marL="0" indent="0">
              <a:buNone/>
            </a:pPr>
            <a:r>
              <a:rPr lang="en-US" sz="2800" dirty="0">
                <a:cs typeface="Arial"/>
              </a:rPr>
              <a:t>A) Inactivity fee</a:t>
            </a:r>
          </a:p>
          <a:p>
            <a:pPr marL="0" indent="0">
              <a:buNone/>
            </a:pPr>
            <a:r>
              <a:rPr lang="en-US" sz="2800" b="1" dirty="0">
                <a:solidFill>
                  <a:srgbClr val="6ABD4A"/>
                </a:solidFill>
                <a:cs typeface="Arial"/>
              </a:rPr>
              <a:t>B) Level load</a:t>
            </a:r>
          </a:p>
          <a:p>
            <a:pPr marL="0" indent="0">
              <a:buNone/>
            </a:pPr>
            <a:r>
              <a:rPr lang="en-US" sz="2800" dirty="0">
                <a:cs typeface="Arial"/>
              </a:rPr>
              <a:t>C) Transaction fee</a:t>
            </a:r>
            <a:endParaRPr lang="en-US" sz="2800" dirty="0">
              <a:solidFill>
                <a:srgbClr val="6ABD4A"/>
              </a:solidFill>
              <a:cs typeface="Arial"/>
            </a:endParaRPr>
          </a:p>
        </p:txBody>
      </p:sp>
      <p:sp>
        <p:nvSpPr>
          <p:cNvPr id="4" name="Slide Number Placeholder 3">
            <a:extLst>
              <a:ext uri="{FF2B5EF4-FFF2-40B4-BE49-F238E27FC236}">
                <a16:creationId xmlns:a16="http://schemas.microsoft.com/office/drawing/2014/main" id="{AD043826-A908-4B06-FB68-3B3750BFA36E}"/>
              </a:ext>
            </a:extLst>
          </p:cNvPr>
          <p:cNvSpPr>
            <a:spLocks noGrp="1"/>
          </p:cNvSpPr>
          <p:nvPr>
            <p:ph type="sldNum" sz="quarter" idx="12"/>
          </p:nvPr>
        </p:nvSpPr>
        <p:spPr/>
        <p:txBody>
          <a:bodyPr/>
          <a:lstStyle/>
          <a:p>
            <a:fld id="{DFDF98CC-160E-494C-8C3C-8CDC5FA257DE}" type="slidenum">
              <a:rPr lang="en-US" smtClean="0"/>
              <a:t>30</a:t>
            </a:fld>
            <a:endParaRPr lang="en-US" dirty="0"/>
          </a:p>
        </p:txBody>
      </p:sp>
    </p:spTree>
    <p:extLst>
      <p:ext uri="{BB962C8B-B14F-4D97-AF65-F5344CB8AC3E}">
        <p14:creationId xmlns:p14="http://schemas.microsoft.com/office/powerpoint/2010/main" val="14140009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26A51-245F-7255-F849-6E5C3C8E7764}"/>
            </a:ext>
          </a:extLst>
        </p:cNvPr>
        <p:cNvGrpSpPr/>
        <p:nvPr/>
      </p:nvGrpSpPr>
      <p:grpSpPr>
        <a:xfrm>
          <a:off x="0" y="0"/>
          <a:ext cx="0" cy="0"/>
          <a:chOff x="0" y="0"/>
          <a:chExt cx="0" cy="0"/>
        </a:xfrm>
      </p:grpSpPr>
      <p:sp>
        <p:nvSpPr>
          <p:cNvPr id="6" name="Oval 5">
            <a:extLst>
              <a:ext uri="{FF2B5EF4-FFF2-40B4-BE49-F238E27FC236}">
                <a16:creationId xmlns:a16="http://schemas.microsoft.com/office/drawing/2014/main" id="{5FAF6293-4DA2-9C6C-E343-CFA266A370EA}"/>
              </a:ext>
            </a:extLst>
          </p:cNvPr>
          <p:cNvSpPr/>
          <p:nvPr>
            <p:custDataLst>
              <p:tags r:id="rId1"/>
            </p:custDataLst>
          </p:nvPr>
        </p:nvSpPr>
        <p:spPr>
          <a:xfrm>
            <a:off x="7883610" y="1828800"/>
            <a:ext cx="3564115" cy="3564115"/>
          </a:xfrm>
          <a:prstGeom prst="ellipse">
            <a:avLst/>
          </a:prstGeom>
          <a:solidFill>
            <a:srgbClr val="2058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05885"/>
              </a:solidFill>
            </a:endParaRPr>
          </a:p>
        </p:txBody>
      </p:sp>
      <p:sp>
        <p:nvSpPr>
          <p:cNvPr id="2" name="Title 1">
            <a:extLst>
              <a:ext uri="{FF2B5EF4-FFF2-40B4-BE49-F238E27FC236}">
                <a16:creationId xmlns:a16="http://schemas.microsoft.com/office/drawing/2014/main" id="{EDEADA7D-3E7D-E987-A84B-B650B4F5F039}"/>
              </a:ext>
            </a:extLst>
          </p:cNvPr>
          <p:cNvSpPr>
            <a:spLocks noGrp="1"/>
          </p:cNvSpPr>
          <p:nvPr>
            <p:ph type="ctrTitle"/>
          </p:nvPr>
        </p:nvSpPr>
        <p:spPr/>
        <p:txBody>
          <a:bodyPr/>
          <a:lstStyle/>
          <a:p>
            <a:r>
              <a:rPr lang="en-US" dirty="0"/>
              <a:t>Level load</a:t>
            </a:r>
          </a:p>
        </p:txBody>
      </p:sp>
      <p:sp>
        <p:nvSpPr>
          <p:cNvPr id="3" name="Subtitle 2">
            <a:extLst>
              <a:ext uri="{FF2B5EF4-FFF2-40B4-BE49-F238E27FC236}">
                <a16:creationId xmlns:a16="http://schemas.microsoft.com/office/drawing/2014/main" id="{D7ED1AE7-923F-4BE6-31B0-839D7FB17386}"/>
              </a:ext>
            </a:extLst>
          </p:cNvPr>
          <p:cNvSpPr>
            <a:spLocks noGrp="1"/>
          </p:cNvSpPr>
          <p:nvPr>
            <p:ph type="subTitle" idx="1"/>
          </p:nvPr>
        </p:nvSpPr>
        <p:spPr>
          <a:xfrm>
            <a:off x="517872" y="2038864"/>
            <a:ext cx="5116810" cy="3883909"/>
          </a:xfrm>
        </p:spPr>
        <p:txBody>
          <a:bodyPr>
            <a:noAutofit/>
          </a:bodyPr>
          <a:lstStyle/>
          <a:p>
            <a:pPr marL="0" indent="0">
              <a:buNone/>
            </a:pPr>
            <a:r>
              <a:rPr lang="en-US" sz="2600" b="1" dirty="0">
                <a:solidFill>
                  <a:srgbClr val="374151"/>
                </a:solidFill>
                <a:ea typeface="+mn-lt"/>
                <a:cs typeface="+mn-lt"/>
              </a:rPr>
              <a:t>Level load: </a:t>
            </a:r>
            <a:r>
              <a:rPr lang="en-US" sz="2600" dirty="0">
                <a:solidFill>
                  <a:srgbClr val="374151"/>
                </a:solidFill>
                <a:ea typeface="+mn-lt"/>
                <a:cs typeface="+mn-lt"/>
              </a:rPr>
              <a:t>an ongoing sales commission charged annually, like a subscription fee.</a:t>
            </a:r>
          </a:p>
        </p:txBody>
      </p:sp>
      <p:sp>
        <p:nvSpPr>
          <p:cNvPr id="4" name="Slide Number Placeholder 3">
            <a:extLst>
              <a:ext uri="{FF2B5EF4-FFF2-40B4-BE49-F238E27FC236}">
                <a16:creationId xmlns:a16="http://schemas.microsoft.com/office/drawing/2014/main" id="{A88E2473-DB60-AF70-E10B-4E7AFF6C6CDE}"/>
              </a:ext>
            </a:extLst>
          </p:cNvPr>
          <p:cNvSpPr>
            <a:spLocks noGrp="1"/>
          </p:cNvSpPr>
          <p:nvPr>
            <p:ph type="sldNum" sz="quarter" idx="12"/>
          </p:nvPr>
        </p:nvSpPr>
        <p:spPr/>
        <p:txBody>
          <a:bodyPr/>
          <a:lstStyle/>
          <a:p>
            <a:fld id="{DFDF98CC-160E-494C-8C3C-8CDC5FA257DE}" type="slidenum">
              <a:rPr lang="en-US" smtClean="0"/>
              <a:t>31</a:t>
            </a:fld>
            <a:endParaRPr lang="en-US" dirty="0"/>
          </a:p>
        </p:txBody>
      </p:sp>
      <p:pic>
        <p:nvPicPr>
          <p:cNvPr id="5" name="Picture 4" descr="A white line drawing of a cell phone and a coin&#10;&#10;AI-generated content may be incorrect.">
            <a:extLst>
              <a:ext uri="{FF2B5EF4-FFF2-40B4-BE49-F238E27FC236}">
                <a16:creationId xmlns:a16="http://schemas.microsoft.com/office/drawing/2014/main" id="{628BBEBB-9C64-DA44-05AA-810D14F536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9202" y="2234671"/>
            <a:ext cx="2805133" cy="2752372"/>
          </a:xfrm>
          <a:prstGeom prst="rect">
            <a:avLst/>
          </a:prstGeom>
        </p:spPr>
      </p:pic>
    </p:spTree>
    <p:extLst>
      <p:ext uri="{BB962C8B-B14F-4D97-AF65-F5344CB8AC3E}">
        <p14:creationId xmlns:p14="http://schemas.microsoft.com/office/powerpoint/2010/main" val="594359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3B315-0B9E-87C2-1009-BE6094D13D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15C5CB-BDB0-8339-D6FF-FA33069E81BD}"/>
              </a:ext>
            </a:extLst>
          </p:cNvPr>
          <p:cNvSpPr>
            <a:spLocks noGrp="1"/>
          </p:cNvSpPr>
          <p:nvPr>
            <p:ph type="ctrTitle"/>
          </p:nvPr>
        </p:nvSpPr>
        <p:spPr/>
        <p:txBody>
          <a:bodyPr/>
          <a:lstStyle/>
          <a:p>
            <a:r>
              <a:rPr lang="en-US" dirty="0"/>
              <a:t>Scenario: You’re investing in a mutual fund and you pay a 2% fee yearly for managing the fund.</a:t>
            </a:r>
            <a:endParaRPr lang="en-US" b="0" dirty="0"/>
          </a:p>
        </p:txBody>
      </p:sp>
      <p:sp>
        <p:nvSpPr>
          <p:cNvPr id="3" name="Subtitle 2">
            <a:extLst>
              <a:ext uri="{FF2B5EF4-FFF2-40B4-BE49-F238E27FC236}">
                <a16:creationId xmlns:a16="http://schemas.microsoft.com/office/drawing/2014/main" id="{7B1E9672-290C-9EDF-8C7C-DB8FBBD60133}"/>
              </a:ext>
            </a:extLst>
          </p:cNvPr>
          <p:cNvSpPr>
            <a:spLocks noGrp="1"/>
          </p:cNvSpPr>
          <p:nvPr>
            <p:ph type="subTitle" idx="1"/>
          </p:nvPr>
        </p:nvSpPr>
        <p:spPr>
          <a:xfrm>
            <a:off x="517870" y="2693773"/>
            <a:ext cx="11158193" cy="2895369"/>
          </a:xfrm>
        </p:spPr>
        <p:txBody>
          <a:bodyPr>
            <a:noAutofit/>
          </a:bodyPr>
          <a:lstStyle/>
          <a:p>
            <a:pPr marL="0" indent="0">
              <a:buNone/>
            </a:pPr>
            <a:r>
              <a:rPr lang="en-US" sz="2800" b="1" dirty="0">
                <a:cs typeface="Arial"/>
              </a:rPr>
              <a:t>Question: </a:t>
            </a:r>
            <a:r>
              <a:rPr lang="en-US" sz="2800" dirty="0">
                <a:cs typeface="Arial"/>
              </a:rPr>
              <a:t>What type of fee is this?</a:t>
            </a:r>
            <a:br>
              <a:rPr lang="en-US" sz="2800" dirty="0">
                <a:cs typeface="Arial"/>
              </a:rPr>
            </a:br>
            <a:endParaRPr lang="en-US" sz="2800" dirty="0">
              <a:cs typeface="Arial"/>
            </a:endParaRPr>
          </a:p>
          <a:p>
            <a:pPr marL="0" indent="0">
              <a:buNone/>
            </a:pPr>
            <a:r>
              <a:rPr lang="en-US" sz="2800" dirty="0">
                <a:cs typeface="Arial"/>
              </a:rPr>
              <a:t>A) Mutual earning return</a:t>
            </a:r>
          </a:p>
          <a:p>
            <a:pPr marL="0" indent="0">
              <a:buNone/>
            </a:pPr>
            <a:r>
              <a:rPr lang="en-US" sz="2800" dirty="0">
                <a:cs typeface="Arial"/>
              </a:rPr>
              <a:t>B) Management expense ratio</a:t>
            </a:r>
          </a:p>
          <a:p>
            <a:pPr marL="0" indent="0">
              <a:buNone/>
            </a:pPr>
            <a:r>
              <a:rPr lang="en-US" sz="2800" dirty="0">
                <a:cs typeface="Arial"/>
              </a:rPr>
              <a:t>C) Market equity return </a:t>
            </a:r>
          </a:p>
          <a:p>
            <a:pPr marL="0" indent="0">
              <a:buNone/>
            </a:pPr>
            <a:endParaRPr lang="en-US" sz="2800" b="1" dirty="0">
              <a:cs typeface="Arial"/>
            </a:endParaRPr>
          </a:p>
        </p:txBody>
      </p:sp>
      <p:sp>
        <p:nvSpPr>
          <p:cNvPr id="4" name="Slide Number Placeholder 3">
            <a:extLst>
              <a:ext uri="{FF2B5EF4-FFF2-40B4-BE49-F238E27FC236}">
                <a16:creationId xmlns:a16="http://schemas.microsoft.com/office/drawing/2014/main" id="{01899C37-8F4B-EE37-5D56-A0AF4B0A2C83}"/>
              </a:ext>
            </a:extLst>
          </p:cNvPr>
          <p:cNvSpPr>
            <a:spLocks noGrp="1"/>
          </p:cNvSpPr>
          <p:nvPr>
            <p:ph type="sldNum" sz="quarter" idx="12"/>
          </p:nvPr>
        </p:nvSpPr>
        <p:spPr/>
        <p:txBody>
          <a:bodyPr/>
          <a:lstStyle/>
          <a:p>
            <a:fld id="{DFDF98CC-160E-494C-8C3C-8CDC5FA257DE}" type="slidenum">
              <a:rPr lang="en-US" smtClean="0"/>
              <a:t>32</a:t>
            </a:fld>
            <a:endParaRPr lang="en-US" dirty="0"/>
          </a:p>
        </p:txBody>
      </p:sp>
    </p:spTree>
    <p:extLst>
      <p:ext uri="{BB962C8B-B14F-4D97-AF65-F5344CB8AC3E}">
        <p14:creationId xmlns:p14="http://schemas.microsoft.com/office/powerpoint/2010/main" val="8113502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A7BEE-0A99-170E-F44B-01D4111125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38C838-79BE-01ED-E6E3-71D4D47DABC2}"/>
              </a:ext>
            </a:extLst>
          </p:cNvPr>
          <p:cNvSpPr>
            <a:spLocks noGrp="1"/>
          </p:cNvSpPr>
          <p:nvPr>
            <p:ph type="ctrTitle"/>
          </p:nvPr>
        </p:nvSpPr>
        <p:spPr/>
        <p:txBody>
          <a:bodyPr/>
          <a:lstStyle/>
          <a:p>
            <a:r>
              <a:rPr lang="en-US" dirty="0"/>
              <a:t>Scenario: You’re investing in a mutual fund and you pay a 2% fee yearly for managing the fund.</a:t>
            </a:r>
            <a:endParaRPr lang="en-US" b="0" dirty="0"/>
          </a:p>
        </p:txBody>
      </p:sp>
      <p:sp>
        <p:nvSpPr>
          <p:cNvPr id="3" name="Subtitle 2">
            <a:extLst>
              <a:ext uri="{FF2B5EF4-FFF2-40B4-BE49-F238E27FC236}">
                <a16:creationId xmlns:a16="http://schemas.microsoft.com/office/drawing/2014/main" id="{9E4EA701-3CC1-9E1F-55CD-096D8F715345}"/>
              </a:ext>
            </a:extLst>
          </p:cNvPr>
          <p:cNvSpPr>
            <a:spLocks noGrp="1"/>
          </p:cNvSpPr>
          <p:nvPr>
            <p:ph type="subTitle" idx="1"/>
          </p:nvPr>
        </p:nvSpPr>
        <p:spPr>
          <a:xfrm>
            <a:off x="517870" y="2693773"/>
            <a:ext cx="11158193" cy="2895369"/>
          </a:xfrm>
        </p:spPr>
        <p:txBody>
          <a:bodyPr>
            <a:noAutofit/>
          </a:bodyPr>
          <a:lstStyle/>
          <a:p>
            <a:pPr marL="0" indent="0">
              <a:buNone/>
            </a:pPr>
            <a:r>
              <a:rPr lang="en-US" sz="2800" b="1" dirty="0">
                <a:cs typeface="Arial"/>
              </a:rPr>
              <a:t>Question: </a:t>
            </a:r>
            <a:r>
              <a:rPr lang="en-US" sz="2800" dirty="0">
                <a:cs typeface="Arial"/>
              </a:rPr>
              <a:t>What type of fee is this?</a:t>
            </a:r>
            <a:br>
              <a:rPr lang="en-US" sz="2800" dirty="0">
                <a:cs typeface="Arial"/>
              </a:rPr>
            </a:br>
            <a:endParaRPr lang="en-US" sz="2800" dirty="0">
              <a:cs typeface="Arial"/>
            </a:endParaRPr>
          </a:p>
          <a:p>
            <a:pPr marL="0" indent="0">
              <a:buNone/>
            </a:pPr>
            <a:r>
              <a:rPr lang="en-US" sz="2800" dirty="0">
                <a:cs typeface="Arial"/>
              </a:rPr>
              <a:t>A) Mutual earning return</a:t>
            </a:r>
          </a:p>
          <a:p>
            <a:pPr marL="0" indent="0">
              <a:buNone/>
            </a:pPr>
            <a:r>
              <a:rPr lang="en-US" sz="2800" b="1" dirty="0">
                <a:solidFill>
                  <a:srgbClr val="6ABD4A"/>
                </a:solidFill>
                <a:cs typeface="Arial"/>
              </a:rPr>
              <a:t>B) Management expense ratio</a:t>
            </a:r>
          </a:p>
          <a:p>
            <a:pPr marL="0" indent="0">
              <a:buNone/>
            </a:pPr>
            <a:r>
              <a:rPr lang="en-US" sz="2800" dirty="0">
                <a:cs typeface="Arial"/>
              </a:rPr>
              <a:t>C) Market equity return </a:t>
            </a:r>
          </a:p>
        </p:txBody>
      </p:sp>
      <p:sp>
        <p:nvSpPr>
          <p:cNvPr id="4" name="Slide Number Placeholder 3">
            <a:extLst>
              <a:ext uri="{FF2B5EF4-FFF2-40B4-BE49-F238E27FC236}">
                <a16:creationId xmlns:a16="http://schemas.microsoft.com/office/drawing/2014/main" id="{301861E0-C6FC-8B7B-CD39-3201754AC4DD}"/>
              </a:ext>
            </a:extLst>
          </p:cNvPr>
          <p:cNvSpPr>
            <a:spLocks noGrp="1"/>
          </p:cNvSpPr>
          <p:nvPr>
            <p:ph type="sldNum" sz="quarter" idx="12"/>
          </p:nvPr>
        </p:nvSpPr>
        <p:spPr/>
        <p:txBody>
          <a:bodyPr/>
          <a:lstStyle/>
          <a:p>
            <a:fld id="{DFDF98CC-160E-494C-8C3C-8CDC5FA257DE}" type="slidenum">
              <a:rPr lang="en-US" smtClean="0"/>
              <a:t>33</a:t>
            </a:fld>
            <a:endParaRPr lang="en-US" dirty="0"/>
          </a:p>
        </p:txBody>
      </p:sp>
    </p:spTree>
    <p:extLst>
      <p:ext uri="{BB962C8B-B14F-4D97-AF65-F5344CB8AC3E}">
        <p14:creationId xmlns:p14="http://schemas.microsoft.com/office/powerpoint/2010/main" val="32213607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06507-6298-E2F4-26B7-9696B8DE80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A21062-9794-C11A-E9A7-B77F33AADF14}"/>
              </a:ext>
            </a:extLst>
          </p:cNvPr>
          <p:cNvSpPr>
            <a:spLocks noGrp="1"/>
          </p:cNvSpPr>
          <p:nvPr>
            <p:ph type="ctrTitle"/>
          </p:nvPr>
        </p:nvSpPr>
        <p:spPr/>
        <p:txBody>
          <a:bodyPr/>
          <a:lstStyle/>
          <a:p>
            <a:r>
              <a:rPr lang="en-US" dirty="0"/>
              <a:t>Management expense ratio</a:t>
            </a:r>
            <a:endParaRPr lang="en-US" b="0" dirty="0"/>
          </a:p>
        </p:txBody>
      </p:sp>
      <p:sp>
        <p:nvSpPr>
          <p:cNvPr id="3" name="Subtitle 2">
            <a:extLst>
              <a:ext uri="{FF2B5EF4-FFF2-40B4-BE49-F238E27FC236}">
                <a16:creationId xmlns:a16="http://schemas.microsoft.com/office/drawing/2014/main" id="{6C4DA269-339A-AA00-4450-0F4C2D8EC5A0}"/>
              </a:ext>
            </a:extLst>
          </p:cNvPr>
          <p:cNvSpPr>
            <a:spLocks noGrp="1"/>
          </p:cNvSpPr>
          <p:nvPr>
            <p:ph type="subTitle" idx="1"/>
          </p:nvPr>
        </p:nvSpPr>
        <p:spPr>
          <a:xfrm>
            <a:off x="517871" y="1991844"/>
            <a:ext cx="7007394" cy="4029786"/>
          </a:xfrm>
        </p:spPr>
        <p:txBody>
          <a:bodyPr>
            <a:noAutofit/>
          </a:bodyPr>
          <a:lstStyle/>
          <a:p>
            <a:pPr marL="457200" lvl="0" indent="-304800">
              <a:lnSpc>
                <a:spcPts val="3120"/>
              </a:lnSpc>
              <a:spcBef>
                <a:spcPts val="0"/>
              </a:spcBef>
              <a:buSzPct val="60000"/>
              <a:buChar char="●"/>
            </a:pPr>
            <a:r>
              <a:rPr lang="en-CA" sz="2100" dirty="0">
                <a:solidFill>
                  <a:schemeClr val="dk1"/>
                </a:solidFill>
              </a:rPr>
              <a:t>MER stands for </a:t>
            </a:r>
            <a:r>
              <a:rPr lang="en-CA" sz="2100" b="1" dirty="0">
                <a:solidFill>
                  <a:schemeClr val="dk1"/>
                </a:solidFill>
              </a:rPr>
              <a:t>management expense ratio.</a:t>
            </a:r>
          </a:p>
          <a:p>
            <a:pPr marL="457200" lvl="0" indent="-304800">
              <a:lnSpc>
                <a:spcPts val="3120"/>
              </a:lnSpc>
              <a:spcBef>
                <a:spcPts val="0"/>
              </a:spcBef>
              <a:buSzPct val="60000"/>
              <a:buChar char="●"/>
            </a:pPr>
            <a:r>
              <a:rPr lang="en-CA" sz="2100" dirty="0">
                <a:solidFill>
                  <a:schemeClr val="dk1"/>
                </a:solidFill>
              </a:rPr>
              <a:t>Covers the cost of </a:t>
            </a:r>
            <a:r>
              <a:rPr lang="en-CA" sz="2100" b="1" dirty="0">
                <a:solidFill>
                  <a:schemeClr val="dk1"/>
                </a:solidFill>
              </a:rPr>
              <a:t>running</a:t>
            </a:r>
            <a:r>
              <a:rPr lang="en-CA" sz="2100" dirty="0">
                <a:solidFill>
                  <a:schemeClr val="dk1"/>
                </a:solidFill>
              </a:rPr>
              <a:t> the fund, including administration, marketing and other expenses.</a:t>
            </a:r>
          </a:p>
          <a:p>
            <a:pPr marL="457200" lvl="0" indent="-304800">
              <a:lnSpc>
                <a:spcPts val="3120"/>
              </a:lnSpc>
              <a:spcBef>
                <a:spcPts val="0"/>
              </a:spcBef>
              <a:buSzPct val="60000"/>
              <a:buChar char="●"/>
            </a:pPr>
            <a:r>
              <a:rPr lang="en-CA" sz="2100" dirty="0">
                <a:solidFill>
                  <a:schemeClr val="dk1"/>
                </a:solidFill>
              </a:rPr>
              <a:t>Example: If a fund’s MER is 2.5% and you invest $10,000, the annual fee would be</a:t>
            </a:r>
            <a:r>
              <a:rPr lang="en-CA" sz="2100" b="1" dirty="0">
                <a:solidFill>
                  <a:schemeClr val="dk1"/>
                </a:solidFill>
              </a:rPr>
              <a:t> $250</a:t>
            </a:r>
            <a:r>
              <a:rPr lang="en-CA" sz="2100" dirty="0">
                <a:solidFill>
                  <a:schemeClr val="dk1"/>
                </a:solidFill>
              </a:rPr>
              <a:t>.</a:t>
            </a:r>
          </a:p>
          <a:p>
            <a:pPr marL="457200" lvl="0" indent="-304800">
              <a:lnSpc>
                <a:spcPts val="3120"/>
              </a:lnSpc>
              <a:spcBef>
                <a:spcPts val="0"/>
              </a:spcBef>
              <a:buSzPct val="60000"/>
              <a:buChar char="●"/>
            </a:pPr>
            <a:r>
              <a:rPr lang="en-CA" sz="2100" dirty="0">
                <a:solidFill>
                  <a:schemeClr val="dk1"/>
                </a:solidFill>
              </a:rPr>
              <a:t>The three main components of the MER are</a:t>
            </a:r>
          </a:p>
          <a:p>
            <a:pPr marL="719138" lvl="1" indent="-268288" algn="l">
              <a:lnSpc>
                <a:spcPts val="3120"/>
              </a:lnSpc>
              <a:spcBef>
                <a:spcPts val="0"/>
              </a:spcBef>
              <a:buClr>
                <a:srgbClr val="A2AAAD"/>
              </a:buClr>
              <a:buSzPct val="100000"/>
              <a:buFont typeface="Arial" panose="020B0604020202020204" pitchFamily="34" charset="0"/>
              <a:buChar char="•"/>
            </a:pPr>
            <a:r>
              <a:rPr lang="en-CA" sz="2100" b="1" dirty="0">
                <a:solidFill>
                  <a:schemeClr val="dk1"/>
                </a:solidFill>
                <a:latin typeface="Century Gothic" panose="020B0502020202020204" pitchFamily="34" charset="0"/>
              </a:rPr>
              <a:t>trailer</a:t>
            </a:r>
            <a:r>
              <a:rPr lang="en-CA" sz="2100" dirty="0">
                <a:solidFill>
                  <a:schemeClr val="dk1"/>
                </a:solidFill>
                <a:latin typeface="Century Gothic" panose="020B0502020202020204" pitchFamily="34" charset="0"/>
              </a:rPr>
              <a:t> fee (paid to the investment dealer)</a:t>
            </a:r>
          </a:p>
          <a:p>
            <a:pPr marL="719138" lvl="1" indent="-268288" algn="l">
              <a:lnSpc>
                <a:spcPts val="3120"/>
              </a:lnSpc>
              <a:spcBef>
                <a:spcPts val="0"/>
              </a:spcBef>
              <a:buClr>
                <a:srgbClr val="A2AAAD"/>
              </a:buClr>
              <a:buSzPct val="100000"/>
              <a:buFont typeface="Arial" panose="020B0604020202020204" pitchFamily="34" charset="0"/>
              <a:buChar char="•"/>
            </a:pPr>
            <a:r>
              <a:rPr lang="en-CA" sz="2100" b="1" dirty="0">
                <a:solidFill>
                  <a:schemeClr val="dk1"/>
                </a:solidFill>
                <a:latin typeface="Century Gothic" panose="020B0502020202020204" pitchFamily="34" charset="0"/>
              </a:rPr>
              <a:t>taxes</a:t>
            </a:r>
            <a:r>
              <a:rPr lang="en-CA" sz="2100" dirty="0">
                <a:solidFill>
                  <a:schemeClr val="dk1"/>
                </a:solidFill>
                <a:latin typeface="Century Gothic" panose="020B0502020202020204" pitchFamily="34" charset="0"/>
              </a:rPr>
              <a:t> (such as GST and HST)</a:t>
            </a:r>
          </a:p>
          <a:p>
            <a:pPr marL="719138" lvl="1" indent="-268288" algn="l">
              <a:lnSpc>
                <a:spcPts val="3120"/>
              </a:lnSpc>
              <a:spcBef>
                <a:spcPts val="0"/>
              </a:spcBef>
              <a:buClr>
                <a:srgbClr val="A2AAAD"/>
              </a:buClr>
              <a:buSzPct val="100000"/>
              <a:buFont typeface="Arial" panose="020B0604020202020204" pitchFamily="34" charset="0"/>
              <a:buChar char="•"/>
            </a:pPr>
            <a:r>
              <a:rPr lang="en-CA" sz="2100" b="1" dirty="0">
                <a:solidFill>
                  <a:schemeClr val="dk1"/>
                </a:solidFill>
                <a:latin typeface="Century Gothic" panose="020B0502020202020204" pitchFamily="34" charset="0"/>
              </a:rPr>
              <a:t>portfolio</a:t>
            </a:r>
            <a:r>
              <a:rPr lang="en-CA" sz="2100" dirty="0">
                <a:solidFill>
                  <a:schemeClr val="dk1"/>
                </a:solidFill>
                <a:latin typeface="Century Gothic" panose="020B0502020202020204" pitchFamily="34" charset="0"/>
              </a:rPr>
              <a:t> management fee (covers research, trading and risk management)</a:t>
            </a:r>
            <a:endParaRPr lang="en-CA" sz="2100"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E2F39141-A579-C911-1632-E7875BEB62D1}"/>
              </a:ext>
            </a:extLst>
          </p:cNvPr>
          <p:cNvSpPr>
            <a:spLocks noGrp="1"/>
          </p:cNvSpPr>
          <p:nvPr>
            <p:ph type="sldNum" sz="quarter" idx="12"/>
          </p:nvPr>
        </p:nvSpPr>
        <p:spPr/>
        <p:txBody>
          <a:bodyPr/>
          <a:lstStyle/>
          <a:p>
            <a:fld id="{DFDF98CC-160E-494C-8C3C-8CDC5FA257DE}" type="slidenum">
              <a:rPr lang="en-US" smtClean="0"/>
              <a:t>34</a:t>
            </a:fld>
            <a:endParaRPr lang="en-US" dirty="0"/>
          </a:p>
        </p:txBody>
      </p:sp>
      <p:sp>
        <p:nvSpPr>
          <p:cNvPr id="6" name="Oval 5">
            <a:extLst>
              <a:ext uri="{FF2B5EF4-FFF2-40B4-BE49-F238E27FC236}">
                <a16:creationId xmlns:a16="http://schemas.microsoft.com/office/drawing/2014/main" id="{C6B4B1A6-60A0-8719-F36F-E13645F46F8D}"/>
              </a:ext>
            </a:extLst>
          </p:cNvPr>
          <p:cNvSpPr/>
          <p:nvPr>
            <p:custDataLst>
              <p:tags r:id="rId1"/>
            </p:custDataLst>
          </p:nvPr>
        </p:nvSpPr>
        <p:spPr>
          <a:xfrm>
            <a:off x="7883610" y="1828800"/>
            <a:ext cx="3564115" cy="3564115"/>
          </a:xfrm>
          <a:prstGeom prst="ellipse">
            <a:avLst/>
          </a:prstGeom>
          <a:solidFill>
            <a:srgbClr val="2058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05885"/>
              </a:solidFill>
            </a:endParaRPr>
          </a:p>
        </p:txBody>
      </p:sp>
      <p:pic>
        <p:nvPicPr>
          <p:cNvPr id="5" name="Picture 4" descr="A white dollar sign on a plant&#10;&#10;AI-generated content may be incorrect.">
            <a:extLst>
              <a:ext uri="{FF2B5EF4-FFF2-40B4-BE49-F238E27FC236}">
                <a16:creationId xmlns:a16="http://schemas.microsoft.com/office/drawing/2014/main" id="{26C8B257-849F-0812-8351-90568BB10E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7190" y="2150377"/>
            <a:ext cx="2976953" cy="2920960"/>
          </a:xfrm>
          <a:prstGeom prst="rect">
            <a:avLst/>
          </a:prstGeom>
        </p:spPr>
      </p:pic>
    </p:spTree>
    <p:extLst>
      <p:ext uri="{BB962C8B-B14F-4D97-AF65-F5344CB8AC3E}">
        <p14:creationId xmlns:p14="http://schemas.microsoft.com/office/powerpoint/2010/main" val="4275540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9BFB1-E52A-079B-5AF2-DBABDB5C96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F8C4BB-8CB6-B119-F026-D27693922D8E}"/>
              </a:ext>
            </a:extLst>
          </p:cNvPr>
          <p:cNvSpPr>
            <a:spLocks noGrp="1"/>
          </p:cNvSpPr>
          <p:nvPr>
            <p:ph type="ctrTitle"/>
          </p:nvPr>
        </p:nvSpPr>
        <p:spPr/>
        <p:txBody>
          <a:bodyPr/>
          <a:lstStyle/>
          <a:p>
            <a:r>
              <a:rPr lang="en-US" dirty="0"/>
              <a:t>Your broker helps execute trades and charges you either a flat fee or a percentage of the transaction. What is this called?</a:t>
            </a:r>
            <a:endParaRPr lang="en-US" b="0" dirty="0"/>
          </a:p>
        </p:txBody>
      </p:sp>
      <p:sp>
        <p:nvSpPr>
          <p:cNvPr id="3" name="Subtitle 2">
            <a:extLst>
              <a:ext uri="{FF2B5EF4-FFF2-40B4-BE49-F238E27FC236}">
                <a16:creationId xmlns:a16="http://schemas.microsoft.com/office/drawing/2014/main" id="{D23A49EF-DC83-13EB-1850-400AF366CB3F}"/>
              </a:ext>
            </a:extLst>
          </p:cNvPr>
          <p:cNvSpPr>
            <a:spLocks noGrp="1"/>
          </p:cNvSpPr>
          <p:nvPr>
            <p:ph type="subTitle" idx="1"/>
          </p:nvPr>
        </p:nvSpPr>
        <p:spPr>
          <a:xfrm>
            <a:off x="517870" y="3249827"/>
            <a:ext cx="10613887" cy="2771802"/>
          </a:xfrm>
        </p:spPr>
        <p:txBody>
          <a:bodyPr>
            <a:noAutofit/>
          </a:bodyPr>
          <a:lstStyle/>
          <a:p>
            <a:pPr marL="0" indent="0">
              <a:buNone/>
            </a:pPr>
            <a:r>
              <a:rPr lang="en-US" sz="2800" dirty="0">
                <a:cs typeface="Arial"/>
              </a:rPr>
              <a:t>A) Brokerage fee</a:t>
            </a:r>
          </a:p>
          <a:p>
            <a:pPr marL="0" indent="0">
              <a:buNone/>
            </a:pPr>
            <a:r>
              <a:rPr lang="en-US" sz="2800" dirty="0">
                <a:cs typeface="Arial"/>
              </a:rPr>
              <a:t>B) Tax fee</a:t>
            </a:r>
          </a:p>
          <a:p>
            <a:pPr marL="0" indent="0">
              <a:buNone/>
            </a:pPr>
            <a:r>
              <a:rPr lang="en-US" sz="2800" dirty="0">
                <a:cs typeface="Arial"/>
              </a:rPr>
              <a:t>C) Trailer fee</a:t>
            </a:r>
          </a:p>
        </p:txBody>
      </p:sp>
      <p:sp>
        <p:nvSpPr>
          <p:cNvPr id="4" name="Slide Number Placeholder 3">
            <a:extLst>
              <a:ext uri="{FF2B5EF4-FFF2-40B4-BE49-F238E27FC236}">
                <a16:creationId xmlns:a16="http://schemas.microsoft.com/office/drawing/2014/main" id="{66AC5C82-5EB5-A24C-5655-FB3D7C715834}"/>
              </a:ext>
            </a:extLst>
          </p:cNvPr>
          <p:cNvSpPr>
            <a:spLocks noGrp="1"/>
          </p:cNvSpPr>
          <p:nvPr>
            <p:ph type="sldNum" sz="quarter" idx="12"/>
          </p:nvPr>
        </p:nvSpPr>
        <p:spPr/>
        <p:txBody>
          <a:bodyPr/>
          <a:lstStyle/>
          <a:p>
            <a:fld id="{DFDF98CC-160E-494C-8C3C-8CDC5FA257DE}" type="slidenum">
              <a:rPr lang="en-US" smtClean="0"/>
              <a:t>35</a:t>
            </a:fld>
            <a:endParaRPr lang="en-US" dirty="0"/>
          </a:p>
        </p:txBody>
      </p:sp>
    </p:spTree>
    <p:extLst>
      <p:ext uri="{BB962C8B-B14F-4D97-AF65-F5344CB8AC3E}">
        <p14:creationId xmlns:p14="http://schemas.microsoft.com/office/powerpoint/2010/main" val="15028709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1BC15-DED6-040A-99A4-8AD9713192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1B2E0D-7E5A-2CDB-264B-716B69C48139}"/>
              </a:ext>
            </a:extLst>
          </p:cNvPr>
          <p:cNvSpPr>
            <a:spLocks noGrp="1"/>
          </p:cNvSpPr>
          <p:nvPr>
            <p:ph type="ctrTitle"/>
          </p:nvPr>
        </p:nvSpPr>
        <p:spPr/>
        <p:txBody>
          <a:bodyPr/>
          <a:lstStyle/>
          <a:p>
            <a:r>
              <a:rPr lang="en-US" dirty="0"/>
              <a:t>Your broker helps execute trades and charges you either a flat fee or a percentage of the transaction. What is this called?</a:t>
            </a:r>
            <a:endParaRPr lang="en-US" b="0" dirty="0"/>
          </a:p>
        </p:txBody>
      </p:sp>
      <p:sp>
        <p:nvSpPr>
          <p:cNvPr id="3" name="Subtitle 2">
            <a:extLst>
              <a:ext uri="{FF2B5EF4-FFF2-40B4-BE49-F238E27FC236}">
                <a16:creationId xmlns:a16="http://schemas.microsoft.com/office/drawing/2014/main" id="{5AC0338A-BA6B-CF68-7BC0-1017F071245F}"/>
              </a:ext>
            </a:extLst>
          </p:cNvPr>
          <p:cNvSpPr>
            <a:spLocks noGrp="1"/>
          </p:cNvSpPr>
          <p:nvPr>
            <p:ph type="subTitle" idx="1"/>
          </p:nvPr>
        </p:nvSpPr>
        <p:spPr>
          <a:xfrm>
            <a:off x="517870" y="3249827"/>
            <a:ext cx="10613887" cy="2771802"/>
          </a:xfrm>
        </p:spPr>
        <p:txBody>
          <a:bodyPr>
            <a:noAutofit/>
          </a:bodyPr>
          <a:lstStyle/>
          <a:p>
            <a:pPr marL="0" indent="0">
              <a:buNone/>
            </a:pPr>
            <a:r>
              <a:rPr lang="en-US" sz="2800" b="1" dirty="0">
                <a:solidFill>
                  <a:srgbClr val="6ABD4A"/>
                </a:solidFill>
                <a:cs typeface="Arial"/>
              </a:rPr>
              <a:t>A) Brokerage fee</a:t>
            </a:r>
          </a:p>
          <a:p>
            <a:pPr marL="0" indent="0">
              <a:buNone/>
            </a:pPr>
            <a:r>
              <a:rPr lang="en-US" sz="2800" dirty="0">
                <a:cs typeface="Arial"/>
              </a:rPr>
              <a:t>B) Tax fee</a:t>
            </a:r>
          </a:p>
          <a:p>
            <a:pPr marL="0" indent="0">
              <a:buNone/>
            </a:pPr>
            <a:r>
              <a:rPr lang="en-US" sz="2800" dirty="0">
                <a:cs typeface="Arial"/>
              </a:rPr>
              <a:t>C) Trailer fee</a:t>
            </a:r>
          </a:p>
        </p:txBody>
      </p:sp>
      <p:sp>
        <p:nvSpPr>
          <p:cNvPr id="4" name="Slide Number Placeholder 3">
            <a:extLst>
              <a:ext uri="{FF2B5EF4-FFF2-40B4-BE49-F238E27FC236}">
                <a16:creationId xmlns:a16="http://schemas.microsoft.com/office/drawing/2014/main" id="{009EFFBA-51CB-7F21-75DA-DB513F66E6F1}"/>
              </a:ext>
            </a:extLst>
          </p:cNvPr>
          <p:cNvSpPr>
            <a:spLocks noGrp="1"/>
          </p:cNvSpPr>
          <p:nvPr>
            <p:ph type="sldNum" sz="quarter" idx="12"/>
          </p:nvPr>
        </p:nvSpPr>
        <p:spPr/>
        <p:txBody>
          <a:bodyPr/>
          <a:lstStyle/>
          <a:p>
            <a:fld id="{DFDF98CC-160E-494C-8C3C-8CDC5FA257DE}" type="slidenum">
              <a:rPr lang="en-US" smtClean="0"/>
              <a:t>36</a:t>
            </a:fld>
            <a:endParaRPr lang="en-US" dirty="0"/>
          </a:p>
        </p:txBody>
      </p:sp>
    </p:spTree>
    <p:extLst>
      <p:ext uri="{BB962C8B-B14F-4D97-AF65-F5344CB8AC3E}">
        <p14:creationId xmlns:p14="http://schemas.microsoft.com/office/powerpoint/2010/main" val="19955677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554E3-6E1B-98DF-FDC1-81EFFD65F9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8D1B3E-D7E9-CFCE-3462-CB7A923B239A}"/>
              </a:ext>
            </a:extLst>
          </p:cNvPr>
          <p:cNvSpPr>
            <a:spLocks noGrp="1"/>
          </p:cNvSpPr>
          <p:nvPr>
            <p:ph type="ctrTitle"/>
          </p:nvPr>
        </p:nvSpPr>
        <p:spPr/>
        <p:txBody>
          <a:bodyPr/>
          <a:lstStyle/>
          <a:p>
            <a:r>
              <a:rPr lang="en-US" dirty="0"/>
              <a:t>Brokerage fees</a:t>
            </a:r>
            <a:endParaRPr lang="en-US" b="0" dirty="0"/>
          </a:p>
        </p:txBody>
      </p:sp>
      <p:sp>
        <p:nvSpPr>
          <p:cNvPr id="3" name="Subtitle 2">
            <a:extLst>
              <a:ext uri="{FF2B5EF4-FFF2-40B4-BE49-F238E27FC236}">
                <a16:creationId xmlns:a16="http://schemas.microsoft.com/office/drawing/2014/main" id="{2DDB7252-CCE3-1CE4-2688-8FB9278464D9}"/>
              </a:ext>
            </a:extLst>
          </p:cNvPr>
          <p:cNvSpPr>
            <a:spLocks noGrp="1"/>
          </p:cNvSpPr>
          <p:nvPr>
            <p:ph type="subTitle" idx="1"/>
          </p:nvPr>
        </p:nvSpPr>
        <p:spPr>
          <a:xfrm>
            <a:off x="517871" y="1991844"/>
            <a:ext cx="6315415" cy="4029786"/>
          </a:xfrm>
        </p:spPr>
        <p:txBody>
          <a:bodyPr>
            <a:noAutofit/>
          </a:bodyPr>
          <a:lstStyle/>
          <a:p>
            <a:pPr marL="457200" lvl="0" indent="-304800">
              <a:lnSpc>
                <a:spcPts val="3120"/>
              </a:lnSpc>
              <a:spcBef>
                <a:spcPts val="0"/>
              </a:spcBef>
              <a:buSzPct val="60000"/>
              <a:buChar char="●"/>
            </a:pPr>
            <a:r>
              <a:rPr lang="en-CA" sz="2100" dirty="0">
                <a:solidFill>
                  <a:schemeClr val="dk1"/>
                </a:solidFill>
              </a:rPr>
              <a:t>Brokers help organize and perform trades in the stock market.</a:t>
            </a:r>
          </a:p>
          <a:p>
            <a:pPr marL="457200" lvl="0" indent="-304800">
              <a:lnSpc>
                <a:spcPts val="3120"/>
              </a:lnSpc>
              <a:spcBef>
                <a:spcPts val="0"/>
              </a:spcBef>
              <a:buSzPct val="60000"/>
              <a:buChar char="●"/>
            </a:pPr>
            <a:r>
              <a:rPr lang="en-CA" sz="2100" dirty="0">
                <a:solidFill>
                  <a:schemeClr val="dk1"/>
                </a:solidFill>
              </a:rPr>
              <a:t>Brokerage fees can be based on a percentage of the transaction, a flat fee or a hybrid of both.</a:t>
            </a:r>
          </a:p>
          <a:p>
            <a:pPr marL="457200" lvl="0" indent="-304800">
              <a:lnSpc>
                <a:spcPts val="3120"/>
              </a:lnSpc>
              <a:spcBef>
                <a:spcPts val="0"/>
              </a:spcBef>
              <a:buSzPct val="60000"/>
              <a:buChar char="●"/>
            </a:pPr>
            <a:r>
              <a:rPr lang="en-CA" sz="2100" dirty="0">
                <a:solidFill>
                  <a:schemeClr val="dk1"/>
                </a:solidFill>
              </a:rPr>
              <a:t>Some online platforms offer commission-free trading, but may charge other fees, like account maintenance.</a:t>
            </a:r>
          </a:p>
        </p:txBody>
      </p:sp>
      <p:sp>
        <p:nvSpPr>
          <p:cNvPr id="4" name="Slide Number Placeholder 3">
            <a:extLst>
              <a:ext uri="{FF2B5EF4-FFF2-40B4-BE49-F238E27FC236}">
                <a16:creationId xmlns:a16="http://schemas.microsoft.com/office/drawing/2014/main" id="{C85A1E48-A9FD-A583-282B-D2E0BBFC44C4}"/>
              </a:ext>
            </a:extLst>
          </p:cNvPr>
          <p:cNvSpPr>
            <a:spLocks noGrp="1"/>
          </p:cNvSpPr>
          <p:nvPr>
            <p:ph type="sldNum" sz="quarter" idx="12"/>
          </p:nvPr>
        </p:nvSpPr>
        <p:spPr/>
        <p:txBody>
          <a:bodyPr/>
          <a:lstStyle/>
          <a:p>
            <a:fld id="{DFDF98CC-160E-494C-8C3C-8CDC5FA257DE}" type="slidenum">
              <a:rPr lang="en-US" smtClean="0"/>
              <a:t>37</a:t>
            </a:fld>
            <a:endParaRPr lang="en-US" dirty="0"/>
          </a:p>
        </p:txBody>
      </p:sp>
      <p:sp>
        <p:nvSpPr>
          <p:cNvPr id="6" name="Oval 5">
            <a:extLst>
              <a:ext uri="{FF2B5EF4-FFF2-40B4-BE49-F238E27FC236}">
                <a16:creationId xmlns:a16="http://schemas.microsoft.com/office/drawing/2014/main" id="{F02F0F55-7694-92FF-0058-B8175D3F9752}"/>
              </a:ext>
            </a:extLst>
          </p:cNvPr>
          <p:cNvSpPr/>
          <p:nvPr>
            <p:custDataLst>
              <p:tags r:id="rId1"/>
            </p:custDataLst>
          </p:nvPr>
        </p:nvSpPr>
        <p:spPr>
          <a:xfrm>
            <a:off x="7883610" y="1828800"/>
            <a:ext cx="3564115" cy="3564115"/>
          </a:xfrm>
          <a:prstGeom prst="ellipse">
            <a:avLst/>
          </a:prstGeom>
          <a:solidFill>
            <a:srgbClr val="2058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05885"/>
              </a:solidFill>
            </a:endParaRPr>
          </a:p>
        </p:txBody>
      </p:sp>
      <p:pic>
        <p:nvPicPr>
          <p:cNvPr id="7" name="Picture 6" descr="A white line drawing of people and arrows&#10;&#10;AI-generated content may be incorrect.">
            <a:extLst>
              <a:ext uri="{FF2B5EF4-FFF2-40B4-BE49-F238E27FC236}">
                <a16:creationId xmlns:a16="http://schemas.microsoft.com/office/drawing/2014/main" id="{C1663759-6AEC-8638-E079-0DAB02AA9C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2823" y="2122311"/>
            <a:ext cx="2913777" cy="2858972"/>
          </a:xfrm>
          <a:prstGeom prst="rect">
            <a:avLst/>
          </a:prstGeom>
        </p:spPr>
      </p:pic>
    </p:spTree>
    <p:extLst>
      <p:ext uri="{BB962C8B-B14F-4D97-AF65-F5344CB8AC3E}">
        <p14:creationId xmlns:p14="http://schemas.microsoft.com/office/powerpoint/2010/main" val="36930169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87995-6004-CBEA-7C41-7A4221AB94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DB0DE6-A37D-3EC7-314F-6B1BC5508B63}"/>
              </a:ext>
            </a:extLst>
          </p:cNvPr>
          <p:cNvSpPr>
            <a:spLocks noGrp="1"/>
          </p:cNvSpPr>
          <p:nvPr>
            <p:ph type="ctrTitle"/>
          </p:nvPr>
        </p:nvSpPr>
        <p:spPr>
          <a:xfrm>
            <a:off x="530227" y="2303462"/>
            <a:ext cx="9528173" cy="668337"/>
          </a:xfrm>
        </p:spPr>
        <p:txBody>
          <a:bodyPr/>
          <a:lstStyle/>
          <a:p>
            <a:r>
              <a:rPr lang="en-CA" sz="4500" b="0" dirty="0"/>
              <a:t>True or false: The more you move your money around, the more you save on fees.</a:t>
            </a:r>
          </a:p>
        </p:txBody>
      </p:sp>
      <p:sp>
        <p:nvSpPr>
          <p:cNvPr id="4" name="Slide Number Placeholder 3">
            <a:extLst>
              <a:ext uri="{FF2B5EF4-FFF2-40B4-BE49-F238E27FC236}">
                <a16:creationId xmlns:a16="http://schemas.microsoft.com/office/drawing/2014/main" id="{91CAB9EF-A348-D9CA-9654-EDCBCEA1A928}"/>
              </a:ext>
            </a:extLst>
          </p:cNvPr>
          <p:cNvSpPr>
            <a:spLocks noGrp="1"/>
          </p:cNvSpPr>
          <p:nvPr>
            <p:ph type="sldNum" sz="quarter" idx="12"/>
          </p:nvPr>
        </p:nvSpPr>
        <p:spPr/>
        <p:txBody>
          <a:bodyPr/>
          <a:lstStyle/>
          <a:p>
            <a:fld id="{DFDF98CC-160E-494C-8C3C-8CDC5FA257DE}" type="slidenum">
              <a:rPr lang="en-US" smtClean="0"/>
              <a:t>38</a:t>
            </a:fld>
            <a:endParaRPr lang="en-US" dirty="0"/>
          </a:p>
        </p:txBody>
      </p:sp>
    </p:spTree>
    <p:extLst>
      <p:ext uri="{BB962C8B-B14F-4D97-AF65-F5344CB8AC3E}">
        <p14:creationId xmlns:p14="http://schemas.microsoft.com/office/powerpoint/2010/main" val="39870402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188A8-DFA8-38B2-1091-8DF9356136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F7C32C-4E55-5D08-4DCB-08CE3CCB4D25}"/>
              </a:ext>
            </a:extLst>
          </p:cNvPr>
          <p:cNvSpPr>
            <a:spLocks noGrp="1"/>
          </p:cNvSpPr>
          <p:nvPr>
            <p:ph type="ctrTitle"/>
          </p:nvPr>
        </p:nvSpPr>
        <p:spPr>
          <a:xfrm>
            <a:off x="530227" y="2303462"/>
            <a:ext cx="9528173" cy="668337"/>
          </a:xfrm>
        </p:spPr>
        <p:txBody>
          <a:bodyPr/>
          <a:lstStyle/>
          <a:p>
            <a:r>
              <a:rPr lang="en-CA" sz="4500" b="0" dirty="0"/>
              <a:t>True or </a:t>
            </a:r>
            <a:r>
              <a:rPr lang="en-CA" sz="4500" u="sng" dirty="0"/>
              <a:t>false</a:t>
            </a:r>
            <a:r>
              <a:rPr lang="en-CA" sz="4500" b="0" dirty="0"/>
              <a:t>: The more you move your money around, the </a:t>
            </a:r>
            <a:r>
              <a:rPr lang="en-CA" sz="4500" dirty="0"/>
              <a:t>more you spend on fees</a:t>
            </a:r>
            <a:r>
              <a:rPr lang="en-CA" sz="4500" b="0" dirty="0"/>
              <a:t>.</a:t>
            </a:r>
          </a:p>
        </p:txBody>
      </p:sp>
      <p:sp>
        <p:nvSpPr>
          <p:cNvPr id="4" name="Slide Number Placeholder 3">
            <a:extLst>
              <a:ext uri="{FF2B5EF4-FFF2-40B4-BE49-F238E27FC236}">
                <a16:creationId xmlns:a16="http://schemas.microsoft.com/office/drawing/2014/main" id="{1779ED91-1D0F-8190-8321-54697141E16D}"/>
              </a:ext>
            </a:extLst>
          </p:cNvPr>
          <p:cNvSpPr>
            <a:spLocks noGrp="1"/>
          </p:cNvSpPr>
          <p:nvPr>
            <p:ph type="sldNum" sz="quarter" idx="12"/>
          </p:nvPr>
        </p:nvSpPr>
        <p:spPr/>
        <p:txBody>
          <a:bodyPr/>
          <a:lstStyle/>
          <a:p>
            <a:fld id="{DFDF98CC-160E-494C-8C3C-8CDC5FA257DE}" type="slidenum">
              <a:rPr lang="en-US" smtClean="0"/>
              <a:t>39</a:t>
            </a:fld>
            <a:endParaRPr lang="en-US" dirty="0"/>
          </a:p>
        </p:txBody>
      </p:sp>
    </p:spTree>
    <p:extLst>
      <p:ext uri="{BB962C8B-B14F-4D97-AF65-F5344CB8AC3E}">
        <p14:creationId xmlns:p14="http://schemas.microsoft.com/office/powerpoint/2010/main" val="2889125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188BF9D-E15A-0075-047C-1DC1FA6D97FC}"/>
              </a:ext>
            </a:extLst>
          </p:cNvPr>
          <p:cNvSpPr>
            <a:spLocks noGrp="1"/>
          </p:cNvSpPr>
          <p:nvPr>
            <p:ph type="sldNum" sz="quarter" idx="12"/>
          </p:nvPr>
        </p:nvSpPr>
        <p:spPr/>
        <p:txBody>
          <a:bodyPr/>
          <a:lstStyle/>
          <a:p>
            <a:fld id="{DFDF98CC-160E-494C-8C3C-8CDC5FA257DE}" type="slidenum">
              <a:rPr lang="en-US" smtClean="0"/>
              <a:t>4</a:t>
            </a:fld>
            <a:endParaRPr lang="en-US" dirty="0"/>
          </a:p>
        </p:txBody>
      </p:sp>
      <p:sp>
        <p:nvSpPr>
          <p:cNvPr id="2" name="Rectangle 1">
            <a:extLst>
              <a:ext uri="{FF2B5EF4-FFF2-40B4-BE49-F238E27FC236}">
                <a16:creationId xmlns:a16="http://schemas.microsoft.com/office/drawing/2014/main" id="{1476BC85-98B9-A06E-244E-50E7FC9EEE73}"/>
              </a:ext>
            </a:extLst>
          </p:cNvPr>
          <p:cNvSpPr/>
          <p:nvPr/>
        </p:nvSpPr>
        <p:spPr>
          <a:xfrm>
            <a:off x="0" y="2057400"/>
            <a:ext cx="12192000" cy="3963988"/>
          </a:xfrm>
          <a:prstGeom prst="rect">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0EFD8"/>
              </a:solidFill>
            </a:endParaRPr>
          </a:p>
        </p:txBody>
      </p:sp>
      <p:sp>
        <p:nvSpPr>
          <p:cNvPr id="6" name="Title 1">
            <a:extLst>
              <a:ext uri="{FF2B5EF4-FFF2-40B4-BE49-F238E27FC236}">
                <a16:creationId xmlns:a16="http://schemas.microsoft.com/office/drawing/2014/main" id="{8909A398-83B7-A8D0-DC6C-669CB8D85AC8}"/>
              </a:ext>
            </a:extLst>
          </p:cNvPr>
          <p:cNvSpPr>
            <a:spLocks noGrp="1"/>
          </p:cNvSpPr>
          <p:nvPr>
            <p:ph type="ctrTitle"/>
          </p:nvPr>
        </p:nvSpPr>
        <p:spPr>
          <a:xfrm>
            <a:off x="517870" y="1160463"/>
            <a:ext cx="11158193" cy="668337"/>
          </a:xfrm>
        </p:spPr>
        <p:txBody>
          <a:bodyPr/>
          <a:lstStyle/>
          <a:p>
            <a:r>
              <a:rPr lang="en-US" dirty="0"/>
              <a:t>Investing fees explained</a:t>
            </a:r>
          </a:p>
        </p:txBody>
      </p:sp>
      <p:pic>
        <p:nvPicPr>
          <p:cNvPr id="7" name="Online Media 6" descr="Investing fees explained">
            <a:hlinkClick r:id="" action="ppaction://media"/>
            <a:extLst>
              <a:ext uri="{FF2B5EF4-FFF2-40B4-BE49-F238E27FC236}">
                <a16:creationId xmlns:a16="http://schemas.microsoft.com/office/drawing/2014/main" id="{F8738D4C-93C4-0C0C-0E35-3478A6E3297B}"/>
              </a:ext>
            </a:extLst>
          </p:cNvPr>
          <p:cNvPicPr>
            <a:picLocks noRot="1" noChangeAspect="1"/>
          </p:cNvPicPr>
          <p:nvPr>
            <a:videoFile r:link="rId1"/>
          </p:nvPr>
        </p:nvPicPr>
        <p:blipFill>
          <a:blip r:embed="rId3"/>
          <a:stretch>
            <a:fillRect/>
          </a:stretch>
        </p:blipFill>
        <p:spPr>
          <a:xfrm>
            <a:off x="3290483" y="2420027"/>
            <a:ext cx="5611034" cy="3170234"/>
          </a:xfrm>
          <a:prstGeom prst="rect">
            <a:avLst/>
          </a:prstGeom>
        </p:spPr>
      </p:pic>
    </p:spTree>
    <p:extLst>
      <p:ext uri="{BB962C8B-B14F-4D97-AF65-F5344CB8AC3E}">
        <p14:creationId xmlns:p14="http://schemas.microsoft.com/office/powerpoint/2010/main" val="104326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8FAEC-52CA-7430-5FB5-0E6F96513B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6F9E85-9DF3-C3AB-4CCE-AD09D11162F1}"/>
              </a:ext>
            </a:extLst>
          </p:cNvPr>
          <p:cNvSpPr>
            <a:spLocks noGrp="1"/>
          </p:cNvSpPr>
          <p:nvPr>
            <p:ph type="ctrTitle"/>
          </p:nvPr>
        </p:nvSpPr>
        <p:spPr/>
        <p:txBody>
          <a:bodyPr/>
          <a:lstStyle/>
          <a:p>
            <a:r>
              <a:rPr lang="en-US" dirty="0"/>
              <a:t>In Canada, how much is taxed on capital gains?</a:t>
            </a:r>
            <a:endParaRPr lang="en-US" b="0" dirty="0"/>
          </a:p>
        </p:txBody>
      </p:sp>
      <p:sp>
        <p:nvSpPr>
          <p:cNvPr id="3" name="Subtitle 2">
            <a:extLst>
              <a:ext uri="{FF2B5EF4-FFF2-40B4-BE49-F238E27FC236}">
                <a16:creationId xmlns:a16="http://schemas.microsoft.com/office/drawing/2014/main" id="{0C4CC4FD-331D-4FA0-5591-AC3196F74645}"/>
              </a:ext>
            </a:extLst>
          </p:cNvPr>
          <p:cNvSpPr>
            <a:spLocks noGrp="1"/>
          </p:cNvSpPr>
          <p:nvPr>
            <p:ph type="subTitle" idx="1"/>
          </p:nvPr>
        </p:nvSpPr>
        <p:spPr>
          <a:xfrm>
            <a:off x="517870" y="2257399"/>
            <a:ext cx="10613887" cy="2771802"/>
          </a:xfrm>
        </p:spPr>
        <p:txBody>
          <a:bodyPr>
            <a:noAutofit/>
          </a:bodyPr>
          <a:lstStyle/>
          <a:p>
            <a:pPr marL="0" indent="0">
              <a:buNone/>
            </a:pPr>
            <a:r>
              <a:rPr lang="en-US" sz="2800" dirty="0">
                <a:cs typeface="Arial"/>
              </a:rPr>
              <a:t>A) 50%</a:t>
            </a:r>
          </a:p>
          <a:p>
            <a:pPr marL="0" indent="0">
              <a:buNone/>
            </a:pPr>
            <a:r>
              <a:rPr lang="en-US" sz="2800" dirty="0">
                <a:cs typeface="Arial"/>
              </a:rPr>
              <a:t>B) 25%</a:t>
            </a:r>
          </a:p>
          <a:p>
            <a:pPr marL="0" indent="0">
              <a:buNone/>
            </a:pPr>
            <a:r>
              <a:rPr lang="en-US" sz="2800" dirty="0">
                <a:cs typeface="Arial"/>
              </a:rPr>
              <a:t>C) 75%</a:t>
            </a:r>
          </a:p>
          <a:p>
            <a:pPr marL="0" indent="0">
              <a:buNone/>
            </a:pPr>
            <a:r>
              <a:rPr lang="en-US" sz="2800" dirty="0">
                <a:cs typeface="Arial"/>
              </a:rPr>
              <a:t>D) 10%</a:t>
            </a:r>
          </a:p>
          <a:p>
            <a:pPr marL="0" indent="0">
              <a:buNone/>
            </a:pPr>
            <a:endParaRPr lang="en-US" sz="2800" dirty="0">
              <a:cs typeface="Arial"/>
            </a:endParaRPr>
          </a:p>
        </p:txBody>
      </p:sp>
      <p:sp>
        <p:nvSpPr>
          <p:cNvPr id="4" name="Slide Number Placeholder 3">
            <a:extLst>
              <a:ext uri="{FF2B5EF4-FFF2-40B4-BE49-F238E27FC236}">
                <a16:creationId xmlns:a16="http://schemas.microsoft.com/office/drawing/2014/main" id="{AA006EAC-E39B-25E0-1055-D04E63D23A4C}"/>
              </a:ext>
            </a:extLst>
          </p:cNvPr>
          <p:cNvSpPr>
            <a:spLocks noGrp="1"/>
          </p:cNvSpPr>
          <p:nvPr>
            <p:ph type="sldNum" sz="quarter" idx="12"/>
          </p:nvPr>
        </p:nvSpPr>
        <p:spPr/>
        <p:txBody>
          <a:bodyPr/>
          <a:lstStyle/>
          <a:p>
            <a:fld id="{DFDF98CC-160E-494C-8C3C-8CDC5FA257DE}" type="slidenum">
              <a:rPr lang="en-US" smtClean="0"/>
              <a:t>40</a:t>
            </a:fld>
            <a:endParaRPr lang="en-US" dirty="0"/>
          </a:p>
        </p:txBody>
      </p:sp>
    </p:spTree>
    <p:extLst>
      <p:ext uri="{BB962C8B-B14F-4D97-AF65-F5344CB8AC3E}">
        <p14:creationId xmlns:p14="http://schemas.microsoft.com/office/powerpoint/2010/main" val="2036235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57B1C-EF7E-561C-7443-6C10BF8AD3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85D5B4-50E5-27AF-1EBF-B8C2C0527484}"/>
              </a:ext>
            </a:extLst>
          </p:cNvPr>
          <p:cNvSpPr>
            <a:spLocks noGrp="1"/>
          </p:cNvSpPr>
          <p:nvPr>
            <p:ph type="ctrTitle"/>
          </p:nvPr>
        </p:nvSpPr>
        <p:spPr/>
        <p:txBody>
          <a:bodyPr/>
          <a:lstStyle/>
          <a:p>
            <a:r>
              <a:rPr lang="en-US" dirty="0"/>
              <a:t>In Canada, how much is taxed on capital gains?</a:t>
            </a:r>
            <a:endParaRPr lang="en-US" b="0" dirty="0"/>
          </a:p>
        </p:txBody>
      </p:sp>
      <p:sp>
        <p:nvSpPr>
          <p:cNvPr id="3" name="Subtitle 2">
            <a:extLst>
              <a:ext uri="{FF2B5EF4-FFF2-40B4-BE49-F238E27FC236}">
                <a16:creationId xmlns:a16="http://schemas.microsoft.com/office/drawing/2014/main" id="{CBB99FEB-CB6D-DE44-F10F-D49402681E31}"/>
              </a:ext>
            </a:extLst>
          </p:cNvPr>
          <p:cNvSpPr>
            <a:spLocks noGrp="1"/>
          </p:cNvSpPr>
          <p:nvPr>
            <p:ph type="subTitle" idx="1"/>
          </p:nvPr>
        </p:nvSpPr>
        <p:spPr>
          <a:xfrm>
            <a:off x="517870" y="2257399"/>
            <a:ext cx="10613887" cy="2771802"/>
          </a:xfrm>
        </p:spPr>
        <p:txBody>
          <a:bodyPr>
            <a:noAutofit/>
          </a:bodyPr>
          <a:lstStyle/>
          <a:p>
            <a:pPr marL="0" indent="0">
              <a:buNone/>
            </a:pPr>
            <a:r>
              <a:rPr lang="en-US" sz="2800" b="1" dirty="0">
                <a:solidFill>
                  <a:srgbClr val="6ABD4A"/>
                </a:solidFill>
                <a:cs typeface="Arial"/>
              </a:rPr>
              <a:t>A) 50%</a:t>
            </a:r>
          </a:p>
          <a:p>
            <a:pPr marL="0" indent="0">
              <a:buNone/>
            </a:pPr>
            <a:r>
              <a:rPr lang="en-US" sz="2800" dirty="0">
                <a:cs typeface="Arial"/>
              </a:rPr>
              <a:t>B) 25%</a:t>
            </a:r>
          </a:p>
          <a:p>
            <a:pPr marL="0" indent="0">
              <a:buNone/>
            </a:pPr>
            <a:r>
              <a:rPr lang="en-US" sz="2800" dirty="0">
                <a:cs typeface="Arial"/>
              </a:rPr>
              <a:t>C) 75%</a:t>
            </a:r>
          </a:p>
          <a:p>
            <a:pPr marL="0" indent="0">
              <a:buNone/>
            </a:pPr>
            <a:r>
              <a:rPr lang="en-US" sz="2800" dirty="0">
                <a:cs typeface="Arial"/>
              </a:rPr>
              <a:t>D) 10%</a:t>
            </a:r>
          </a:p>
          <a:p>
            <a:pPr marL="0" indent="0">
              <a:buNone/>
            </a:pPr>
            <a:endParaRPr lang="en-US" sz="2800" dirty="0">
              <a:cs typeface="Arial"/>
            </a:endParaRPr>
          </a:p>
        </p:txBody>
      </p:sp>
      <p:sp>
        <p:nvSpPr>
          <p:cNvPr id="4" name="Slide Number Placeholder 3">
            <a:extLst>
              <a:ext uri="{FF2B5EF4-FFF2-40B4-BE49-F238E27FC236}">
                <a16:creationId xmlns:a16="http://schemas.microsoft.com/office/drawing/2014/main" id="{FEAA089C-CBB4-2A97-19DA-3A8E39C7E389}"/>
              </a:ext>
            </a:extLst>
          </p:cNvPr>
          <p:cNvSpPr>
            <a:spLocks noGrp="1"/>
          </p:cNvSpPr>
          <p:nvPr>
            <p:ph type="sldNum" sz="quarter" idx="12"/>
          </p:nvPr>
        </p:nvSpPr>
        <p:spPr/>
        <p:txBody>
          <a:bodyPr/>
          <a:lstStyle/>
          <a:p>
            <a:fld id="{DFDF98CC-160E-494C-8C3C-8CDC5FA257DE}" type="slidenum">
              <a:rPr lang="en-US" smtClean="0"/>
              <a:t>41</a:t>
            </a:fld>
            <a:endParaRPr lang="en-US" dirty="0"/>
          </a:p>
        </p:txBody>
      </p:sp>
    </p:spTree>
    <p:extLst>
      <p:ext uri="{BB962C8B-B14F-4D97-AF65-F5344CB8AC3E}">
        <p14:creationId xmlns:p14="http://schemas.microsoft.com/office/powerpoint/2010/main" val="42357613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F8765-4782-523F-BB78-E8D4A149C8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6E34F7-39FC-6405-1217-91559B054D03}"/>
              </a:ext>
            </a:extLst>
          </p:cNvPr>
          <p:cNvSpPr>
            <a:spLocks noGrp="1"/>
          </p:cNvSpPr>
          <p:nvPr>
            <p:ph type="ctrTitle"/>
          </p:nvPr>
        </p:nvSpPr>
        <p:spPr/>
        <p:txBody>
          <a:bodyPr/>
          <a:lstStyle/>
          <a:p>
            <a:r>
              <a:rPr lang="en-US" dirty="0"/>
              <a:t>Considerations when managing investment costs</a:t>
            </a:r>
            <a:endParaRPr lang="en-US" b="0" dirty="0"/>
          </a:p>
        </p:txBody>
      </p:sp>
      <p:sp>
        <p:nvSpPr>
          <p:cNvPr id="3" name="Subtitle 2">
            <a:extLst>
              <a:ext uri="{FF2B5EF4-FFF2-40B4-BE49-F238E27FC236}">
                <a16:creationId xmlns:a16="http://schemas.microsoft.com/office/drawing/2014/main" id="{04AD19AF-51DF-C674-0291-E6820F1C4E49}"/>
              </a:ext>
            </a:extLst>
          </p:cNvPr>
          <p:cNvSpPr>
            <a:spLocks noGrp="1"/>
          </p:cNvSpPr>
          <p:nvPr>
            <p:ph type="subTitle" idx="1"/>
          </p:nvPr>
        </p:nvSpPr>
        <p:spPr>
          <a:xfrm>
            <a:off x="517871" y="1991844"/>
            <a:ext cx="7032107" cy="4029786"/>
          </a:xfrm>
        </p:spPr>
        <p:txBody>
          <a:bodyPr>
            <a:noAutofit/>
          </a:bodyPr>
          <a:lstStyle/>
          <a:p>
            <a:pPr marL="457200" lvl="0" indent="-304800">
              <a:lnSpc>
                <a:spcPts val="2420"/>
              </a:lnSpc>
              <a:spcBef>
                <a:spcPts val="0"/>
              </a:spcBef>
              <a:buSzPct val="60000"/>
              <a:buChar char="●"/>
            </a:pPr>
            <a:r>
              <a:rPr lang="en-CA" sz="1800" dirty="0">
                <a:solidFill>
                  <a:schemeClr val="dk1"/>
                </a:solidFill>
              </a:rPr>
              <a:t>Moving your money frequently can increase your </a:t>
            </a:r>
            <a:r>
              <a:rPr lang="en-CA" sz="1800" b="1" dirty="0">
                <a:solidFill>
                  <a:schemeClr val="dk1"/>
                </a:solidFill>
              </a:rPr>
              <a:t>transaction</a:t>
            </a:r>
            <a:r>
              <a:rPr lang="en-CA" sz="1800" dirty="0">
                <a:solidFill>
                  <a:schemeClr val="dk1"/>
                </a:solidFill>
              </a:rPr>
              <a:t> costs.</a:t>
            </a:r>
          </a:p>
          <a:p>
            <a:pPr marL="457200" lvl="0" indent="-304800">
              <a:lnSpc>
                <a:spcPts val="2420"/>
              </a:lnSpc>
              <a:spcBef>
                <a:spcPts val="0"/>
              </a:spcBef>
              <a:buSzPct val="60000"/>
              <a:buChar char="●"/>
            </a:pPr>
            <a:r>
              <a:rPr lang="en-CA" sz="1800" dirty="0">
                <a:solidFill>
                  <a:schemeClr val="dk1"/>
                </a:solidFill>
              </a:rPr>
              <a:t>In Canada, </a:t>
            </a:r>
            <a:r>
              <a:rPr lang="en-CA" sz="1800" b="1" dirty="0">
                <a:solidFill>
                  <a:schemeClr val="dk1"/>
                </a:solidFill>
              </a:rPr>
              <a:t>50% </a:t>
            </a:r>
            <a:r>
              <a:rPr lang="en-CA" sz="1800" dirty="0">
                <a:solidFill>
                  <a:schemeClr val="dk1"/>
                </a:solidFill>
              </a:rPr>
              <a:t>of any capital gains are taxable.</a:t>
            </a:r>
          </a:p>
          <a:p>
            <a:pPr marL="457200" lvl="0" indent="-304800">
              <a:lnSpc>
                <a:spcPts val="2420"/>
              </a:lnSpc>
              <a:spcBef>
                <a:spcPts val="0"/>
              </a:spcBef>
              <a:buSzPct val="60000"/>
              <a:buChar char="●"/>
            </a:pPr>
            <a:r>
              <a:rPr lang="en-CA" sz="1800" dirty="0">
                <a:solidFill>
                  <a:schemeClr val="dk1"/>
                </a:solidFill>
              </a:rPr>
              <a:t>If you buy a stock for $500 and sell it for $800, your taxable gain is </a:t>
            </a:r>
            <a:r>
              <a:rPr lang="en-CA" sz="1800" b="1" dirty="0">
                <a:solidFill>
                  <a:schemeClr val="dk1"/>
                </a:solidFill>
              </a:rPr>
              <a:t>$150</a:t>
            </a:r>
            <a:r>
              <a:rPr lang="en-CA" sz="1800" dirty="0">
                <a:solidFill>
                  <a:schemeClr val="dk1"/>
                </a:solidFill>
              </a:rPr>
              <a:t>.</a:t>
            </a:r>
          </a:p>
          <a:p>
            <a:pPr marL="457200" lvl="0" indent="-304800">
              <a:lnSpc>
                <a:spcPts val="2420"/>
              </a:lnSpc>
              <a:spcBef>
                <a:spcPts val="0"/>
              </a:spcBef>
              <a:buSzPct val="60000"/>
              <a:buChar char="●"/>
            </a:pPr>
            <a:r>
              <a:rPr lang="en-CA" sz="1800" dirty="0">
                <a:solidFill>
                  <a:schemeClr val="dk1"/>
                </a:solidFill>
              </a:rPr>
              <a:t>Using tax-</a:t>
            </a:r>
            <a:r>
              <a:rPr lang="en-CA" sz="1800" b="1" dirty="0">
                <a:solidFill>
                  <a:schemeClr val="dk1"/>
                </a:solidFill>
              </a:rPr>
              <a:t>deferred</a:t>
            </a:r>
            <a:r>
              <a:rPr lang="en-CA" sz="1800" dirty="0">
                <a:solidFill>
                  <a:schemeClr val="dk1"/>
                </a:solidFill>
              </a:rPr>
              <a:t> or tax-exempt accounts can help reduce tax costs.</a:t>
            </a:r>
          </a:p>
          <a:p>
            <a:pPr marL="457200" lvl="0" indent="-304800">
              <a:lnSpc>
                <a:spcPts val="2420"/>
              </a:lnSpc>
              <a:spcBef>
                <a:spcPts val="0"/>
              </a:spcBef>
              <a:buSzPct val="60000"/>
              <a:buChar char="●"/>
            </a:pPr>
            <a:r>
              <a:rPr lang="en-CA" sz="1800" dirty="0">
                <a:solidFill>
                  <a:schemeClr val="dk1"/>
                </a:solidFill>
              </a:rPr>
              <a:t>Understanding the various </a:t>
            </a:r>
            <a:r>
              <a:rPr lang="en-CA" sz="1800" b="1" dirty="0">
                <a:solidFill>
                  <a:schemeClr val="dk1"/>
                </a:solidFill>
              </a:rPr>
              <a:t>fees</a:t>
            </a:r>
            <a:r>
              <a:rPr lang="en-CA" sz="1800" dirty="0">
                <a:solidFill>
                  <a:schemeClr val="dk1"/>
                </a:solidFill>
              </a:rPr>
              <a:t> involved in investing helps you make informed </a:t>
            </a:r>
            <a:r>
              <a:rPr lang="en-CA" sz="1800" b="1" dirty="0">
                <a:solidFill>
                  <a:schemeClr val="dk1"/>
                </a:solidFill>
              </a:rPr>
              <a:t>decisions</a:t>
            </a:r>
            <a:r>
              <a:rPr lang="en-CA" sz="1800" dirty="0">
                <a:solidFill>
                  <a:schemeClr val="dk1"/>
                </a:solidFill>
              </a:rPr>
              <a:t> and keep more of your </a:t>
            </a:r>
            <a:r>
              <a:rPr lang="en-CA" sz="1800" b="1" dirty="0">
                <a:solidFill>
                  <a:schemeClr val="dk1"/>
                </a:solidFill>
              </a:rPr>
              <a:t>returns</a:t>
            </a:r>
            <a:r>
              <a:rPr lang="en-CA" sz="1800" dirty="0">
                <a:solidFill>
                  <a:schemeClr val="dk1"/>
                </a:solidFill>
              </a:rPr>
              <a:t>.</a:t>
            </a:r>
          </a:p>
          <a:p>
            <a:pPr marL="457200" lvl="0" indent="-304800">
              <a:lnSpc>
                <a:spcPts val="2420"/>
              </a:lnSpc>
              <a:spcBef>
                <a:spcPts val="0"/>
              </a:spcBef>
              <a:buSzPct val="60000"/>
              <a:buChar char="●"/>
            </a:pPr>
            <a:r>
              <a:rPr lang="en-CA" sz="1800" dirty="0">
                <a:solidFill>
                  <a:schemeClr val="dk1"/>
                </a:solidFill>
              </a:rPr>
              <a:t>Managing fees and taxes effectively is key to </a:t>
            </a:r>
            <a:r>
              <a:rPr lang="en-CA" sz="1800" b="1" dirty="0">
                <a:solidFill>
                  <a:schemeClr val="dk1"/>
                </a:solidFill>
              </a:rPr>
              <a:t>maximizing</a:t>
            </a:r>
            <a:r>
              <a:rPr lang="en-CA" sz="1800" dirty="0">
                <a:solidFill>
                  <a:schemeClr val="dk1"/>
                </a:solidFill>
              </a:rPr>
              <a:t> your investment returns over time.</a:t>
            </a:r>
          </a:p>
        </p:txBody>
      </p:sp>
      <p:sp>
        <p:nvSpPr>
          <p:cNvPr id="4" name="Slide Number Placeholder 3">
            <a:extLst>
              <a:ext uri="{FF2B5EF4-FFF2-40B4-BE49-F238E27FC236}">
                <a16:creationId xmlns:a16="http://schemas.microsoft.com/office/drawing/2014/main" id="{F800049C-FE66-1276-6F73-15F049AC9907}"/>
              </a:ext>
            </a:extLst>
          </p:cNvPr>
          <p:cNvSpPr>
            <a:spLocks noGrp="1"/>
          </p:cNvSpPr>
          <p:nvPr>
            <p:ph type="sldNum" sz="quarter" idx="12"/>
          </p:nvPr>
        </p:nvSpPr>
        <p:spPr/>
        <p:txBody>
          <a:bodyPr/>
          <a:lstStyle/>
          <a:p>
            <a:fld id="{DFDF98CC-160E-494C-8C3C-8CDC5FA257DE}" type="slidenum">
              <a:rPr lang="en-US" smtClean="0"/>
              <a:t>42</a:t>
            </a:fld>
            <a:endParaRPr lang="en-US" dirty="0"/>
          </a:p>
        </p:txBody>
      </p:sp>
      <p:sp>
        <p:nvSpPr>
          <p:cNvPr id="6" name="Oval 5">
            <a:extLst>
              <a:ext uri="{FF2B5EF4-FFF2-40B4-BE49-F238E27FC236}">
                <a16:creationId xmlns:a16="http://schemas.microsoft.com/office/drawing/2014/main" id="{91724714-802D-F081-FF06-E374DE14F900}"/>
              </a:ext>
            </a:extLst>
          </p:cNvPr>
          <p:cNvSpPr/>
          <p:nvPr>
            <p:custDataLst>
              <p:tags r:id="rId1"/>
            </p:custDataLst>
          </p:nvPr>
        </p:nvSpPr>
        <p:spPr>
          <a:xfrm>
            <a:off x="7883610" y="2063579"/>
            <a:ext cx="3564115" cy="3564116"/>
          </a:xfrm>
          <a:prstGeom prst="ellipse">
            <a:avLst/>
          </a:prstGeom>
          <a:solidFill>
            <a:srgbClr val="2058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05885"/>
              </a:solidFill>
            </a:endParaRPr>
          </a:p>
        </p:txBody>
      </p:sp>
      <p:pic>
        <p:nvPicPr>
          <p:cNvPr id="5" name="Picture 4" descr="A white line drawing of a money&#10;&#10;AI-generated content may be incorrect.">
            <a:extLst>
              <a:ext uri="{FF2B5EF4-FFF2-40B4-BE49-F238E27FC236}">
                <a16:creationId xmlns:a16="http://schemas.microsoft.com/office/drawing/2014/main" id="{85BC6847-F7AB-5C47-8B75-CB920F7A26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8236" y="2325510"/>
            <a:ext cx="2986348" cy="2930178"/>
          </a:xfrm>
          <a:prstGeom prst="rect">
            <a:avLst/>
          </a:prstGeom>
        </p:spPr>
      </p:pic>
    </p:spTree>
    <p:extLst>
      <p:ext uri="{BB962C8B-B14F-4D97-AF65-F5344CB8AC3E}">
        <p14:creationId xmlns:p14="http://schemas.microsoft.com/office/powerpoint/2010/main" val="32959605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05BFE-7968-1B67-EB67-88D2CF194380}"/>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25D73A2-1714-2EAC-0163-83E02D3B2ADE}"/>
              </a:ext>
            </a:extLst>
          </p:cNvPr>
          <p:cNvSpPr/>
          <p:nvPr/>
        </p:nvSpPr>
        <p:spPr>
          <a:xfrm>
            <a:off x="0" y="1447006"/>
            <a:ext cx="12192000" cy="3963988"/>
          </a:xfrm>
          <a:prstGeom prst="rect">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0EFD8"/>
              </a:solidFill>
            </a:endParaRPr>
          </a:p>
        </p:txBody>
      </p:sp>
      <p:sp>
        <p:nvSpPr>
          <p:cNvPr id="2" name="Title 1">
            <a:extLst>
              <a:ext uri="{FF2B5EF4-FFF2-40B4-BE49-F238E27FC236}">
                <a16:creationId xmlns:a16="http://schemas.microsoft.com/office/drawing/2014/main" id="{585B5867-01E0-8896-2FE1-E3C2F46CC601}"/>
              </a:ext>
            </a:extLst>
          </p:cNvPr>
          <p:cNvSpPr>
            <a:spLocks noGrp="1"/>
          </p:cNvSpPr>
          <p:nvPr>
            <p:ph type="ctrTitle"/>
          </p:nvPr>
        </p:nvSpPr>
        <p:spPr>
          <a:xfrm>
            <a:off x="516904" y="2582024"/>
            <a:ext cx="9467356" cy="1298532"/>
          </a:xfrm>
        </p:spPr>
        <p:txBody>
          <a:bodyPr/>
          <a:lstStyle/>
          <a:p>
            <a:pPr>
              <a:spcBef>
                <a:spcPts val="1000"/>
              </a:spcBef>
            </a:pPr>
            <a:r>
              <a:rPr lang="en-CA" sz="4500" dirty="0"/>
              <a:t>Activity time: </a:t>
            </a:r>
            <a:br>
              <a:rPr lang="en-CA" sz="4500" dirty="0"/>
            </a:br>
            <a:r>
              <a:rPr lang="en-CA" sz="4500" b="0" dirty="0"/>
              <a:t>Fee or free scavenger hunt</a:t>
            </a:r>
            <a:endParaRPr lang="en-US" sz="3000" b="0" dirty="0"/>
          </a:p>
        </p:txBody>
      </p:sp>
      <p:sp>
        <p:nvSpPr>
          <p:cNvPr id="4" name="Slide Number Placeholder 3">
            <a:extLst>
              <a:ext uri="{FF2B5EF4-FFF2-40B4-BE49-F238E27FC236}">
                <a16:creationId xmlns:a16="http://schemas.microsoft.com/office/drawing/2014/main" id="{B51C522D-0C2A-F7C1-00D2-0186E272400F}"/>
              </a:ext>
            </a:extLst>
          </p:cNvPr>
          <p:cNvSpPr>
            <a:spLocks noGrp="1"/>
          </p:cNvSpPr>
          <p:nvPr>
            <p:ph type="sldNum" sz="quarter" idx="12"/>
          </p:nvPr>
        </p:nvSpPr>
        <p:spPr/>
        <p:txBody>
          <a:bodyPr/>
          <a:lstStyle/>
          <a:p>
            <a:fld id="{DFDF98CC-160E-494C-8C3C-8CDC5FA257DE}" type="slidenum">
              <a:rPr lang="en-US" smtClean="0"/>
              <a:t>43</a:t>
            </a:fld>
            <a:endParaRPr lang="en-US" dirty="0"/>
          </a:p>
        </p:txBody>
      </p:sp>
    </p:spTree>
    <p:extLst>
      <p:ext uri="{BB962C8B-B14F-4D97-AF65-F5344CB8AC3E}">
        <p14:creationId xmlns:p14="http://schemas.microsoft.com/office/powerpoint/2010/main" val="42662492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8468A-DFAF-4FD5-58BA-58F0D6FDA2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CB0D23-2200-A879-7364-3EFE2D1C9730}"/>
              </a:ext>
            </a:extLst>
          </p:cNvPr>
          <p:cNvSpPr>
            <a:spLocks noGrp="1"/>
          </p:cNvSpPr>
          <p:nvPr>
            <p:ph type="ctrTitle"/>
          </p:nvPr>
        </p:nvSpPr>
        <p:spPr/>
        <p:txBody>
          <a:bodyPr/>
          <a:lstStyle/>
          <a:p>
            <a:r>
              <a:rPr lang="en-US" dirty="0"/>
              <a:t>Instructions</a:t>
            </a:r>
            <a:endParaRPr lang="en-US" b="0" dirty="0"/>
          </a:p>
        </p:txBody>
      </p:sp>
      <p:sp>
        <p:nvSpPr>
          <p:cNvPr id="3" name="Subtitle 2">
            <a:extLst>
              <a:ext uri="{FF2B5EF4-FFF2-40B4-BE49-F238E27FC236}">
                <a16:creationId xmlns:a16="http://schemas.microsoft.com/office/drawing/2014/main" id="{86F93B31-D0C8-B50D-205E-CF704E70FD0F}"/>
              </a:ext>
            </a:extLst>
          </p:cNvPr>
          <p:cNvSpPr>
            <a:spLocks noGrp="1"/>
          </p:cNvSpPr>
          <p:nvPr>
            <p:ph type="subTitle" idx="1"/>
          </p:nvPr>
        </p:nvSpPr>
        <p:spPr>
          <a:xfrm>
            <a:off x="517871" y="1991844"/>
            <a:ext cx="11158192" cy="4029786"/>
          </a:xfrm>
        </p:spPr>
        <p:txBody>
          <a:bodyPr>
            <a:noAutofit/>
          </a:bodyPr>
          <a:lstStyle/>
          <a:p>
            <a:pPr marL="457200" lvl="0" indent="-368300">
              <a:spcBef>
                <a:spcPts val="0"/>
              </a:spcBef>
              <a:spcAft>
                <a:spcPts val="500"/>
              </a:spcAft>
              <a:buClr>
                <a:schemeClr val="tx1"/>
              </a:buClr>
              <a:buSzPts val="2200"/>
              <a:buAutoNum type="arabicPeriod"/>
            </a:pPr>
            <a:r>
              <a:rPr lang="en-CA" dirty="0"/>
              <a:t>Get into teams of two to four! Each team will get a team scavenger hunt worksheet.</a:t>
            </a:r>
          </a:p>
          <a:p>
            <a:pPr marL="457200" lvl="0" indent="-368300">
              <a:spcBef>
                <a:spcPts val="0"/>
              </a:spcBef>
              <a:spcAft>
                <a:spcPts val="500"/>
              </a:spcAft>
              <a:buClr>
                <a:schemeClr val="tx1"/>
              </a:buClr>
              <a:buSzPts val="2200"/>
              <a:buAutoNum type="arabicPeriod"/>
            </a:pPr>
            <a:r>
              <a:rPr lang="en-CA" dirty="0"/>
              <a:t>Cards with different fees are spread out around the room. Your team’s job is to locate each card and fill in the questions on the worksheet. You must show your work!</a:t>
            </a:r>
          </a:p>
          <a:p>
            <a:pPr marL="457200" lvl="0" indent="-368300">
              <a:spcBef>
                <a:spcPts val="0"/>
              </a:spcBef>
              <a:spcAft>
                <a:spcPts val="500"/>
              </a:spcAft>
              <a:buClr>
                <a:schemeClr val="tx1"/>
              </a:buClr>
              <a:buSzPts val="2200"/>
              <a:buAutoNum type="arabicPeriod"/>
            </a:pPr>
            <a:r>
              <a:rPr lang="en-CA" dirty="0"/>
              <a:t>You must come back to me after each card is completed before finding your next card! Hide your finished card where you found it for the next group!</a:t>
            </a:r>
          </a:p>
          <a:p>
            <a:pPr marL="457200" lvl="0" indent="-368300">
              <a:spcBef>
                <a:spcPts val="0"/>
              </a:spcBef>
              <a:spcAft>
                <a:spcPts val="500"/>
              </a:spcAft>
              <a:buClr>
                <a:schemeClr val="tx1"/>
              </a:buClr>
              <a:buSzPts val="2200"/>
              <a:buAutoNum type="arabicPeriod"/>
            </a:pPr>
            <a:r>
              <a:rPr lang="en-CA" dirty="0"/>
              <a:t>The first group to complete the entire worksheet wins!</a:t>
            </a:r>
          </a:p>
        </p:txBody>
      </p:sp>
      <p:sp>
        <p:nvSpPr>
          <p:cNvPr id="4" name="Slide Number Placeholder 3">
            <a:extLst>
              <a:ext uri="{FF2B5EF4-FFF2-40B4-BE49-F238E27FC236}">
                <a16:creationId xmlns:a16="http://schemas.microsoft.com/office/drawing/2014/main" id="{C2D7F987-2E1D-C673-C099-C41621DB50FD}"/>
              </a:ext>
            </a:extLst>
          </p:cNvPr>
          <p:cNvSpPr>
            <a:spLocks noGrp="1"/>
          </p:cNvSpPr>
          <p:nvPr>
            <p:ph type="sldNum" sz="quarter" idx="12"/>
          </p:nvPr>
        </p:nvSpPr>
        <p:spPr/>
        <p:txBody>
          <a:bodyPr/>
          <a:lstStyle/>
          <a:p>
            <a:fld id="{DFDF98CC-160E-494C-8C3C-8CDC5FA257DE}" type="slidenum">
              <a:rPr lang="en-US" smtClean="0"/>
              <a:t>44</a:t>
            </a:fld>
            <a:endParaRPr lang="en-US" dirty="0"/>
          </a:p>
        </p:txBody>
      </p:sp>
    </p:spTree>
    <p:extLst>
      <p:ext uri="{BB962C8B-B14F-4D97-AF65-F5344CB8AC3E}">
        <p14:creationId xmlns:p14="http://schemas.microsoft.com/office/powerpoint/2010/main" val="19359184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EEA11-C0B5-BB92-29E5-BE24B9E8CDF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A8ABFF76-8737-34D6-601F-C274FBB0317B}"/>
              </a:ext>
            </a:extLst>
          </p:cNvPr>
          <p:cNvSpPr/>
          <p:nvPr/>
        </p:nvSpPr>
        <p:spPr>
          <a:xfrm>
            <a:off x="0" y="1447006"/>
            <a:ext cx="12192000" cy="3963988"/>
          </a:xfrm>
          <a:prstGeom prst="rect">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0EFD8"/>
              </a:solidFill>
            </a:endParaRPr>
          </a:p>
        </p:txBody>
      </p:sp>
      <p:sp>
        <p:nvSpPr>
          <p:cNvPr id="2" name="Title 1">
            <a:extLst>
              <a:ext uri="{FF2B5EF4-FFF2-40B4-BE49-F238E27FC236}">
                <a16:creationId xmlns:a16="http://schemas.microsoft.com/office/drawing/2014/main" id="{3F662A4C-1310-EAB6-2AD7-A81BCCA62E2B}"/>
              </a:ext>
            </a:extLst>
          </p:cNvPr>
          <p:cNvSpPr>
            <a:spLocks noGrp="1"/>
          </p:cNvSpPr>
          <p:nvPr>
            <p:ph type="ctrTitle"/>
          </p:nvPr>
        </p:nvSpPr>
        <p:spPr>
          <a:xfrm>
            <a:off x="516904" y="2322533"/>
            <a:ext cx="11252762" cy="1298532"/>
          </a:xfrm>
        </p:spPr>
        <p:txBody>
          <a:bodyPr/>
          <a:lstStyle/>
          <a:p>
            <a:pPr>
              <a:spcBef>
                <a:spcPts val="1000"/>
              </a:spcBef>
            </a:pPr>
            <a:r>
              <a:rPr lang="en-CA" sz="4500" dirty="0"/>
              <a:t>Scenario presentation</a:t>
            </a:r>
            <a:br>
              <a:rPr lang="en-CA" sz="4500" dirty="0"/>
            </a:br>
            <a:r>
              <a:rPr lang="en-CA" sz="4500" b="0" dirty="0"/>
              <a:t>Present the answers to your first scenario from the scavenger hunt!</a:t>
            </a:r>
            <a:br>
              <a:rPr lang="en-CA" sz="4500" b="0" dirty="0"/>
            </a:br>
            <a:br>
              <a:rPr lang="en-CA" sz="4500" b="0" dirty="0"/>
            </a:br>
            <a:endParaRPr lang="en-US" sz="3000" b="0" dirty="0"/>
          </a:p>
        </p:txBody>
      </p:sp>
      <p:sp>
        <p:nvSpPr>
          <p:cNvPr id="4" name="Slide Number Placeholder 3">
            <a:extLst>
              <a:ext uri="{FF2B5EF4-FFF2-40B4-BE49-F238E27FC236}">
                <a16:creationId xmlns:a16="http://schemas.microsoft.com/office/drawing/2014/main" id="{351E727B-6889-A79D-BDEB-DC24B8B163E0}"/>
              </a:ext>
            </a:extLst>
          </p:cNvPr>
          <p:cNvSpPr>
            <a:spLocks noGrp="1"/>
          </p:cNvSpPr>
          <p:nvPr>
            <p:ph type="sldNum" sz="quarter" idx="12"/>
          </p:nvPr>
        </p:nvSpPr>
        <p:spPr/>
        <p:txBody>
          <a:bodyPr/>
          <a:lstStyle/>
          <a:p>
            <a:fld id="{DFDF98CC-160E-494C-8C3C-8CDC5FA257DE}" type="slidenum">
              <a:rPr lang="en-US" smtClean="0"/>
              <a:t>45</a:t>
            </a:fld>
            <a:endParaRPr lang="en-US" dirty="0"/>
          </a:p>
        </p:txBody>
      </p:sp>
    </p:spTree>
    <p:extLst>
      <p:ext uri="{BB962C8B-B14F-4D97-AF65-F5344CB8AC3E}">
        <p14:creationId xmlns:p14="http://schemas.microsoft.com/office/powerpoint/2010/main" val="38479273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09E3F-100D-F2CD-F20B-C39E1EB3AA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5457E6-0FD0-027C-1C94-FAEB95DF187C}"/>
              </a:ext>
            </a:extLst>
          </p:cNvPr>
          <p:cNvSpPr>
            <a:spLocks noGrp="1"/>
          </p:cNvSpPr>
          <p:nvPr>
            <p:ph type="ctrTitle"/>
          </p:nvPr>
        </p:nvSpPr>
        <p:spPr/>
        <p:txBody>
          <a:bodyPr/>
          <a:lstStyle/>
          <a:p>
            <a:r>
              <a:rPr lang="en-US" dirty="0"/>
              <a:t>Reflection</a:t>
            </a:r>
            <a:endParaRPr lang="en-US" b="0" dirty="0"/>
          </a:p>
        </p:txBody>
      </p:sp>
      <p:sp>
        <p:nvSpPr>
          <p:cNvPr id="3" name="Subtitle 2">
            <a:extLst>
              <a:ext uri="{FF2B5EF4-FFF2-40B4-BE49-F238E27FC236}">
                <a16:creationId xmlns:a16="http://schemas.microsoft.com/office/drawing/2014/main" id="{14CE8CD0-68B5-1890-CA95-63497EAFF836}"/>
              </a:ext>
            </a:extLst>
          </p:cNvPr>
          <p:cNvSpPr>
            <a:spLocks noGrp="1"/>
          </p:cNvSpPr>
          <p:nvPr>
            <p:ph type="subTitle" idx="1"/>
          </p:nvPr>
        </p:nvSpPr>
        <p:spPr>
          <a:xfrm>
            <a:off x="517871" y="1991844"/>
            <a:ext cx="11158192" cy="4029786"/>
          </a:xfrm>
        </p:spPr>
        <p:txBody>
          <a:bodyPr>
            <a:noAutofit/>
          </a:bodyPr>
          <a:lstStyle/>
          <a:p>
            <a:pPr marL="457200" lvl="0" indent="-368300">
              <a:spcBef>
                <a:spcPts val="0"/>
              </a:spcBef>
              <a:spcAft>
                <a:spcPts val="500"/>
              </a:spcAft>
              <a:buClr>
                <a:schemeClr val="tx1"/>
              </a:buClr>
              <a:buSzPts val="2200"/>
              <a:buAutoNum type="arabicPeriod"/>
            </a:pPr>
            <a:r>
              <a:rPr lang="en-CA" dirty="0"/>
              <a:t>Which fees were the most costly?</a:t>
            </a:r>
          </a:p>
          <a:p>
            <a:pPr marL="457200" lvl="0" indent="-368300">
              <a:spcBef>
                <a:spcPts val="0"/>
              </a:spcBef>
              <a:spcAft>
                <a:spcPts val="500"/>
              </a:spcAft>
              <a:buClr>
                <a:schemeClr val="tx1"/>
              </a:buClr>
              <a:buSzPts val="2200"/>
              <a:buAutoNum type="arabicPeriod"/>
            </a:pPr>
            <a:r>
              <a:rPr lang="en-CA" dirty="0"/>
              <a:t>How would an investor’s strategy change if they were more aware of the fees associated with their investments? </a:t>
            </a:r>
          </a:p>
          <a:p>
            <a:pPr marL="457200" lvl="0" indent="-368300">
              <a:spcBef>
                <a:spcPts val="0"/>
              </a:spcBef>
              <a:spcAft>
                <a:spcPts val="500"/>
              </a:spcAft>
              <a:buClr>
                <a:schemeClr val="tx1"/>
              </a:buClr>
              <a:buSzPts val="2200"/>
              <a:buAutoNum type="arabicPeriod"/>
            </a:pPr>
            <a:r>
              <a:rPr lang="en-CA" dirty="0"/>
              <a:t>What strategies can we use to avoid or reduce fees?</a:t>
            </a:r>
          </a:p>
          <a:p>
            <a:pPr marL="88900" lvl="0" indent="0">
              <a:spcBef>
                <a:spcPts val="0"/>
              </a:spcBef>
              <a:spcAft>
                <a:spcPts val="500"/>
              </a:spcAft>
              <a:buClr>
                <a:schemeClr val="tx1"/>
              </a:buClr>
              <a:buSzPts val="2200"/>
              <a:buNone/>
            </a:pPr>
            <a:endParaRPr lang="en-CA" dirty="0"/>
          </a:p>
        </p:txBody>
      </p:sp>
      <p:sp>
        <p:nvSpPr>
          <p:cNvPr id="4" name="Slide Number Placeholder 3">
            <a:extLst>
              <a:ext uri="{FF2B5EF4-FFF2-40B4-BE49-F238E27FC236}">
                <a16:creationId xmlns:a16="http://schemas.microsoft.com/office/drawing/2014/main" id="{D622DF45-A25D-205D-5DE3-81EFAC5D223D}"/>
              </a:ext>
            </a:extLst>
          </p:cNvPr>
          <p:cNvSpPr>
            <a:spLocks noGrp="1"/>
          </p:cNvSpPr>
          <p:nvPr>
            <p:ph type="sldNum" sz="quarter" idx="12"/>
          </p:nvPr>
        </p:nvSpPr>
        <p:spPr/>
        <p:txBody>
          <a:bodyPr/>
          <a:lstStyle/>
          <a:p>
            <a:fld id="{DFDF98CC-160E-494C-8C3C-8CDC5FA257DE}" type="slidenum">
              <a:rPr lang="en-US" smtClean="0"/>
              <a:t>46</a:t>
            </a:fld>
            <a:endParaRPr lang="en-US" dirty="0"/>
          </a:p>
        </p:txBody>
      </p:sp>
    </p:spTree>
    <p:extLst>
      <p:ext uri="{BB962C8B-B14F-4D97-AF65-F5344CB8AC3E}">
        <p14:creationId xmlns:p14="http://schemas.microsoft.com/office/powerpoint/2010/main" val="3598760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B6585-B345-4084-A2F5-7ED34000726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FBEDDC-A337-2D81-B9B4-26CEF210AE16}"/>
              </a:ext>
            </a:extLst>
          </p:cNvPr>
          <p:cNvSpPr>
            <a:spLocks noGrp="1"/>
          </p:cNvSpPr>
          <p:nvPr>
            <p:ph type="sldNum" sz="quarter" idx="12"/>
          </p:nvPr>
        </p:nvSpPr>
        <p:spPr/>
        <p:txBody>
          <a:bodyPr/>
          <a:lstStyle/>
          <a:p>
            <a:fld id="{DFDF98CC-160E-494C-8C3C-8CDC5FA257DE}" type="slidenum">
              <a:rPr lang="en-US" smtClean="0"/>
              <a:t>5</a:t>
            </a:fld>
            <a:endParaRPr lang="en-US" dirty="0"/>
          </a:p>
        </p:txBody>
      </p:sp>
      <p:sp>
        <p:nvSpPr>
          <p:cNvPr id="9" name="Title 1">
            <a:extLst>
              <a:ext uri="{FF2B5EF4-FFF2-40B4-BE49-F238E27FC236}">
                <a16:creationId xmlns:a16="http://schemas.microsoft.com/office/drawing/2014/main" id="{F4681D7B-909F-3081-0628-DDD789B1759F}"/>
              </a:ext>
            </a:extLst>
          </p:cNvPr>
          <p:cNvSpPr>
            <a:spLocks noGrp="1"/>
          </p:cNvSpPr>
          <p:nvPr>
            <p:ph type="ctrTitle"/>
          </p:nvPr>
        </p:nvSpPr>
        <p:spPr>
          <a:xfrm>
            <a:off x="517871" y="2043967"/>
            <a:ext cx="10232508" cy="668337"/>
          </a:xfrm>
        </p:spPr>
        <p:txBody>
          <a:bodyPr/>
          <a:lstStyle/>
          <a:p>
            <a:r>
              <a:rPr lang="en-CA" sz="4500" dirty="0"/>
              <a:t>Minds on: Create a Venn diagram that places all the investment fees in the correct spot.</a:t>
            </a:r>
          </a:p>
        </p:txBody>
      </p:sp>
    </p:spTree>
    <p:extLst>
      <p:ext uri="{BB962C8B-B14F-4D97-AF65-F5344CB8AC3E}">
        <p14:creationId xmlns:p14="http://schemas.microsoft.com/office/powerpoint/2010/main" val="291454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8E34A-38AF-F096-37AD-F34DF98A751D}"/>
              </a:ext>
            </a:extLst>
          </p:cNvPr>
          <p:cNvSpPr>
            <a:spLocks noGrp="1"/>
          </p:cNvSpPr>
          <p:nvPr>
            <p:ph type="ctrTitle"/>
          </p:nvPr>
        </p:nvSpPr>
        <p:spPr>
          <a:xfrm>
            <a:off x="517870" y="1160463"/>
            <a:ext cx="3782281" cy="3621602"/>
          </a:xfrm>
        </p:spPr>
        <p:txBody>
          <a:bodyPr/>
          <a:lstStyle/>
          <a:p>
            <a:r>
              <a:rPr lang="en-US" dirty="0"/>
              <a:t>Minds on: Create a Venn diagram that places all the investment fees in the correct spot.</a:t>
            </a:r>
          </a:p>
        </p:txBody>
      </p:sp>
      <p:sp>
        <p:nvSpPr>
          <p:cNvPr id="4" name="Slide Number Placeholder 3">
            <a:extLst>
              <a:ext uri="{FF2B5EF4-FFF2-40B4-BE49-F238E27FC236}">
                <a16:creationId xmlns:a16="http://schemas.microsoft.com/office/drawing/2014/main" id="{52A5DADA-BE06-D202-DBAE-ED5B628E5A63}"/>
              </a:ext>
            </a:extLst>
          </p:cNvPr>
          <p:cNvSpPr>
            <a:spLocks noGrp="1"/>
          </p:cNvSpPr>
          <p:nvPr>
            <p:ph type="sldNum" sz="quarter" idx="12"/>
          </p:nvPr>
        </p:nvSpPr>
        <p:spPr/>
        <p:txBody>
          <a:bodyPr/>
          <a:lstStyle/>
          <a:p>
            <a:fld id="{DFDF98CC-160E-494C-8C3C-8CDC5FA257DE}" type="slidenum">
              <a:rPr lang="en-US" smtClean="0"/>
              <a:t>6</a:t>
            </a:fld>
            <a:endParaRPr lang="en-US" dirty="0"/>
          </a:p>
        </p:txBody>
      </p:sp>
      <p:pic>
        <p:nvPicPr>
          <p:cNvPr id="7" name="Picture 6">
            <a:extLst>
              <a:ext uri="{FF2B5EF4-FFF2-40B4-BE49-F238E27FC236}">
                <a16:creationId xmlns:a16="http://schemas.microsoft.com/office/drawing/2014/main" id="{B1B9C792-76FE-32D8-E17F-0715392BA8A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300151" y="1031827"/>
            <a:ext cx="7772400" cy="5067300"/>
          </a:xfrm>
          <a:prstGeom prst="rect">
            <a:avLst/>
          </a:prstGeom>
        </p:spPr>
      </p:pic>
    </p:spTree>
    <p:extLst>
      <p:ext uri="{BB962C8B-B14F-4D97-AF65-F5344CB8AC3E}">
        <p14:creationId xmlns:p14="http://schemas.microsoft.com/office/powerpoint/2010/main" val="4208207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19BB8-856C-D4B4-B7ED-110E8F88E5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6D8244-CD51-7534-C105-772565F65129}"/>
              </a:ext>
            </a:extLst>
          </p:cNvPr>
          <p:cNvSpPr>
            <a:spLocks noGrp="1"/>
          </p:cNvSpPr>
          <p:nvPr>
            <p:ph type="ctrTitle"/>
          </p:nvPr>
        </p:nvSpPr>
        <p:spPr>
          <a:xfrm>
            <a:off x="517870" y="1160463"/>
            <a:ext cx="3782281" cy="3621602"/>
          </a:xfrm>
        </p:spPr>
        <p:txBody>
          <a:bodyPr/>
          <a:lstStyle/>
          <a:p>
            <a:r>
              <a:rPr lang="en-US" dirty="0"/>
              <a:t>Minds on: Create a Venn diagram that places all the investment fees in the correct spot.</a:t>
            </a:r>
          </a:p>
        </p:txBody>
      </p:sp>
      <p:sp>
        <p:nvSpPr>
          <p:cNvPr id="4" name="Slide Number Placeholder 3">
            <a:extLst>
              <a:ext uri="{FF2B5EF4-FFF2-40B4-BE49-F238E27FC236}">
                <a16:creationId xmlns:a16="http://schemas.microsoft.com/office/drawing/2014/main" id="{8D6782CF-588D-AF2C-E839-AAF2997D1E57}"/>
              </a:ext>
            </a:extLst>
          </p:cNvPr>
          <p:cNvSpPr>
            <a:spLocks noGrp="1"/>
          </p:cNvSpPr>
          <p:nvPr>
            <p:ph type="sldNum" sz="quarter" idx="12"/>
          </p:nvPr>
        </p:nvSpPr>
        <p:spPr/>
        <p:txBody>
          <a:bodyPr/>
          <a:lstStyle/>
          <a:p>
            <a:fld id="{DFDF98CC-160E-494C-8C3C-8CDC5FA257DE}" type="slidenum">
              <a:rPr lang="en-US" smtClean="0"/>
              <a:t>7</a:t>
            </a:fld>
            <a:endParaRPr lang="en-US" dirty="0"/>
          </a:p>
        </p:txBody>
      </p:sp>
      <p:pic>
        <p:nvPicPr>
          <p:cNvPr id="5" name="Picture 4">
            <a:extLst>
              <a:ext uri="{FF2B5EF4-FFF2-40B4-BE49-F238E27FC236}">
                <a16:creationId xmlns:a16="http://schemas.microsoft.com/office/drawing/2014/main" id="{A8A00069-D30A-06C4-DF69-B869563A710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300151" y="1037631"/>
            <a:ext cx="7772400" cy="5067300"/>
          </a:xfrm>
          <a:prstGeom prst="rect">
            <a:avLst/>
          </a:prstGeom>
        </p:spPr>
      </p:pic>
    </p:spTree>
    <p:extLst>
      <p:ext uri="{BB962C8B-B14F-4D97-AF65-F5344CB8AC3E}">
        <p14:creationId xmlns:p14="http://schemas.microsoft.com/office/powerpoint/2010/main" val="2999418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BCAE2-AC2B-CD53-F0A1-751C64351A6C}"/>
              </a:ext>
            </a:extLst>
          </p:cNvPr>
          <p:cNvSpPr>
            <a:spLocks noGrp="1"/>
          </p:cNvSpPr>
          <p:nvPr>
            <p:ph type="ctrTitle"/>
          </p:nvPr>
        </p:nvSpPr>
        <p:spPr/>
        <p:txBody>
          <a:bodyPr/>
          <a:lstStyle/>
          <a:p>
            <a:r>
              <a:rPr lang="en-US" dirty="0"/>
              <a:t>Scenario: You bought a stock and paid $5 for each transaction you made.</a:t>
            </a:r>
          </a:p>
        </p:txBody>
      </p:sp>
      <p:sp>
        <p:nvSpPr>
          <p:cNvPr id="4" name="Slide Number Placeholder 3">
            <a:extLst>
              <a:ext uri="{FF2B5EF4-FFF2-40B4-BE49-F238E27FC236}">
                <a16:creationId xmlns:a16="http://schemas.microsoft.com/office/drawing/2014/main" id="{37D405CF-DF8B-B77E-A267-7195AD1FB670}"/>
              </a:ext>
            </a:extLst>
          </p:cNvPr>
          <p:cNvSpPr>
            <a:spLocks noGrp="1"/>
          </p:cNvSpPr>
          <p:nvPr>
            <p:ph type="sldNum" sz="quarter" idx="12"/>
          </p:nvPr>
        </p:nvSpPr>
        <p:spPr/>
        <p:txBody>
          <a:bodyPr/>
          <a:lstStyle/>
          <a:p>
            <a:fld id="{DFDF98CC-160E-494C-8C3C-8CDC5FA257DE}" type="slidenum">
              <a:rPr lang="en-US" smtClean="0"/>
              <a:t>8</a:t>
            </a:fld>
            <a:endParaRPr lang="en-US" dirty="0"/>
          </a:p>
        </p:txBody>
      </p:sp>
      <p:sp>
        <p:nvSpPr>
          <p:cNvPr id="7" name="Subtitle 2">
            <a:extLst>
              <a:ext uri="{FF2B5EF4-FFF2-40B4-BE49-F238E27FC236}">
                <a16:creationId xmlns:a16="http://schemas.microsoft.com/office/drawing/2014/main" id="{27F7F2D3-300E-F7BB-93C2-CEB4FB92F108}"/>
              </a:ext>
            </a:extLst>
          </p:cNvPr>
          <p:cNvSpPr>
            <a:spLocks noGrp="1"/>
          </p:cNvSpPr>
          <p:nvPr>
            <p:ph type="subTitle" idx="1"/>
          </p:nvPr>
        </p:nvSpPr>
        <p:spPr>
          <a:xfrm>
            <a:off x="517870" y="2631989"/>
            <a:ext cx="11158193" cy="3290784"/>
          </a:xfrm>
        </p:spPr>
        <p:txBody>
          <a:bodyPr>
            <a:noAutofit/>
          </a:bodyPr>
          <a:lstStyle/>
          <a:p>
            <a:pPr marL="0" lvl="0" indent="0">
              <a:spcBef>
                <a:spcPts val="0"/>
              </a:spcBef>
              <a:buClr>
                <a:schemeClr val="dk1"/>
              </a:buClr>
              <a:buSzPts val="1100"/>
              <a:buNone/>
            </a:pPr>
            <a:r>
              <a:rPr lang="en-CA" sz="2800" b="1" dirty="0">
                <a:solidFill>
                  <a:schemeClr val="dk1"/>
                </a:solidFill>
              </a:rPr>
              <a:t>Question</a:t>
            </a:r>
            <a:r>
              <a:rPr lang="en-CA" sz="2800" dirty="0">
                <a:solidFill>
                  <a:schemeClr val="dk1"/>
                </a:solidFill>
              </a:rPr>
              <a:t>: What type of fee is this?</a:t>
            </a:r>
            <a:br>
              <a:rPr lang="en-CA" sz="2800" dirty="0">
                <a:solidFill>
                  <a:schemeClr val="dk1"/>
                </a:solidFill>
              </a:rPr>
            </a:br>
            <a:endParaRPr lang="en-CA" sz="2800" dirty="0">
              <a:solidFill>
                <a:schemeClr val="dk1"/>
              </a:solidFill>
            </a:endParaRPr>
          </a:p>
          <a:p>
            <a:pPr marL="0" lvl="0" indent="0">
              <a:spcBef>
                <a:spcPts val="1200"/>
              </a:spcBef>
              <a:buNone/>
            </a:pPr>
            <a:r>
              <a:rPr lang="en-CA" sz="2800" dirty="0">
                <a:solidFill>
                  <a:schemeClr val="dk1"/>
                </a:solidFill>
              </a:rPr>
              <a:t>A) Withdrawal fee</a:t>
            </a:r>
          </a:p>
          <a:p>
            <a:pPr marL="0" lvl="0" indent="0">
              <a:spcBef>
                <a:spcPts val="1200"/>
              </a:spcBef>
              <a:buNone/>
            </a:pPr>
            <a:r>
              <a:rPr lang="en-CA" sz="2800" dirty="0">
                <a:solidFill>
                  <a:schemeClr val="dk1"/>
                </a:solidFill>
              </a:rPr>
              <a:t>B) Commission fee</a:t>
            </a:r>
          </a:p>
          <a:p>
            <a:pPr marL="0" lvl="0" indent="0">
              <a:spcBef>
                <a:spcPts val="1200"/>
              </a:spcBef>
              <a:buNone/>
            </a:pPr>
            <a:r>
              <a:rPr lang="en-CA" sz="2800" dirty="0">
                <a:solidFill>
                  <a:schemeClr val="dk1"/>
                </a:solidFill>
              </a:rPr>
              <a:t>C) Maintenance fee</a:t>
            </a:r>
          </a:p>
        </p:txBody>
      </p:sp>
    </p:spTree>
    <p:extLst>
      <p:ext uri="{BB962C8B-B14F-4D97-AF65-F5344CB8AC3E}">
        <p14:creationId xmlns:p14="http://schemas.microsoft.com/office/powerpoint/2010/main" val="4212657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69A9E-0372-D404-1123-1C9F5AFDA0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552F59-1D1C-46D8-25A1-EC27EA55D1F1}"/>
              </a:ext>
            </a:extLst>
          </p:cNvPr>
          <p:cNvSpPr>
            <a:spLocks noGrp="1"/>
          </p:cNvSpPr>
          <p:nvPr>
            <p:ph type="ctrTitle"/>
          </p:nvPr>
        </p:nvSpPr>
        <p:spPr/>
        <p:txBody>
          <a:bodyPr/>
          <a:lstStyle/>
          <a:p>
            <a:r>
              <a:rPr lang="en-US" dirty="0"/>
              <a:t>Scenario: You bought a stock and paid $5 for each transaction you made.</a:t>
            </a:r>
          </a:p>
        </p:txBody>
      </p:sp>
      <p:sp>
        <p:nvSpPr>
          <p:cNvPr id="4" name="Slide Number Placeholder 3">
            <a:extLst>
              <a:ext uri="{FF2B5EF4-FFF2-40B4-BE49-F238E27FC236}">
                <a16:creationId xmlns:a16="http://schemas.microsoft.com/office/drawing/2014/main" id="{78B58D80-11DC-DEDC-A2F2-E8FE56076F35}"/>
              </a:ext>
            </a:extLst>
          </p:cNvPr>
          <p:cNvSpPr>
            <a:spLocks noGrp="1"/>
          </p:cNvSpPr>
          <p:nvPr>
            <p:ph type="sldNum" sz="quarter" idx="12"/>
          </p:nvPr>
        </p:nvSpPr>
        <p:spPr/>
        <p:txBody>
          <a:bodyPr/>
          <a:lstStyle/>
          <a:p>
            <a:fld id="{DFDF98CC-160E-494C-8C3C-8CDC5FA257DE}" type="slidenum">
              <a:rPr lang="en-US" smtClean="0"/>
              <a:t>9</a:t>
            </a:fld>
            <a:endParaRPr lang="en-US" dirty="0"/>
          </a:p>
        </p:txBody>
      </p:sp>
      <p:sp>
        <p:nvSpPr>
          <p:cNvPr id="7" name="Subtitle 2">
            <a:extLst>
              <a:ext uri="{FF2B5EF4-FFF2-40B4-BE49-F238E27FC236}">
                <a16:creationId xmlns:a16="http://schemas.microsoft.com/office/drawing/2014/main" id="{557E2C4F-A0DD-6431-6BAF-B2CFEC827E18}"/>
              </a:ext>
            </a:extLst>
          </p:cNvPr>
          <p:cNvSpPr>
            <a:spLocks noGrp="1"/>
          </p:cNvSpPr>
          <p:nvPr>
            <p:ph type="subTitle" idx="1"/>
          </p:nvPr>
        </p:nvSpPr>
        <p:spPr>
          <a:xfrm>
            <a:off x="517870" y="2631989"/>
            <a:ext cx="11158193" cy="3290784"/>
          </a:xfrm>
        </p:spPr>
        <p:txBody>
          <a:bodyPr>
            <a:noAutofit/>
          </a:bodyPr>
          <a:lstStyle/>
          <a:p>
            <a:pPr marL="0" lvl="0" indent="0">
              <a:spcBef>
                <a:spcPts val="0"/>
              </a:spcBef>
              <a:buClr>
                <a:schemeClr val="dk1"/>
              </a:buClr>
              <a:buSzPts val="1100"/>
              <a:buNone/>
            </a:pPr>
            <a:r>
              <a:rPr lang="en-CA" sz="2800" b="1" dirty="0">
                <a:solidFill>
                  <a:schemeClr val="dk1"/>
                </a:solidFill>
              </a:rPr>
              <a:t>Question</a:t>
            </a:r>
            <a:r>
              <a:rPr lang="en-CA" sz="2800" dirty="0">
                <a:solidFill>
                  <a:schemeClr val="dk1"/>
                </a:solidFill>
              </a:rPr>
              <a:t>: What type of fee is this?</a:t>
            </a:r>
            <a:br>
              <a:rPr lang="en-CA" sz="2800" dirty="0">
                <a:solidFill>
                  <a:schemeClr val="dk1"/>
                </a:solidFill>
              </a:rPr>
            </a:br>
            <a:endParaRPr lang="en-CA" sz="2800" dirty="0">
              <a:solidFill>
                <a:schemeClr val="dk1"/>
              </a:solidFill>
            </a:endParaRPr>
          </a:p>
          <a:p>
            <a:pPr marL="0" lvl="0" indent="0">
              <a:spcBef>
                <a:spcPts val="1200"/>
              </a:spcBef>
              <a:buNone/>
            </a:pPr>
            <a:r>
              <a:rPr lang="en-CA" sz="2800" dirty="0">
                <a:solidFill>
                  <a:schemeClr val="dk1"/>
                </a:solidFill>
              </a:rPr>
              <a:t>A) Withdrawal fee</a:t>
            </a:r>
          </a:p>
          <a:p>
            <a:pPr marL="0" lvl="0" indent="0">
              <a:spcBef>
                <a:spcPts val="1200"/>
              </a:spcBef>
              <a:buNone/>
            </a:pPr>
            <a:r>
              <a:rPr lang="en-CA" sz="2800" b="1" dirty="0">
                <a:solidFill>
                  <a:srgbClr val="6ABD4A"/>
                </a:solidFill>
              </a:rPr>
              <a:t>B) Commission fee</a:t>
            </a:r>
          </a:p>
          <a:p>
            <a:pPr marL="0" lvl="0" indent="0">
              <a:spcBef>
                <a:spcPts val="1200"/>
              </a:spcBef>
              <a:buNone/>
            </a:pPr>
            <a:r>
              <a:rPr lang="en-CA" sz="2800" dirty="0">
                <a:solidFill>
                  <a:schemeClr val="dk1"/>
                </a:solidFill>
              </a:rPr>
              <a:t>C) Maintenance fee</a:t>
            </a:r>
          </a:p>
        </p:txBody>
      </p:sp>
    </p:spTree>
    <p:extLst>
      <p:ext uri="{BB962C8B-B14F-4D97-AF65-F5344CB8AC3E}">
        <p14:creationId xmlns:p14="http://schemas.microsoft.com/office/powerpoint/2010/main" val="19905514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4"/>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GestaltVTI">
  <a:themeElements>
    <a:clrScheme name="AnalogousFromDarkSeedLeftStep">
      <a:dk1>
        <a:srgbClr val="000000"/>
      </a:dk1>
      <a:lt1>
        <a:srgbClr val="FFFFFF"/>
      </a:lt1>
      <a:dk2>
        <a:srgbClr val="1E301B"/>
      </a:dk2>
      <a:lt2>
        <a:srgbClr val="F1F0F3"/>
      </a:lt2>
      <a:accent1>
        <a:srgbClr val="85AE23"/>
      </a:accent1>
      <a:accent2>
        <a:srgbClr val="B4A118"/>
      </a:accent2>
      <a:accent3>
        <a:srgbClr val="E2802D"/>
      </a:accent3>
      <a:accent4>
        <a:srgbClr val="D1231C"/>
      </a:accent4>
      <a:accent5>
        <a:srgbClr val="E22D71"/>
      </a:accent5>
      <a:accent6>
        <a:srgbClr val="D11CAB"/>
      </a:accent6>
      <a:hlink>
        <a:srgbClr val="C34D66"/>
      </a:hlink>
      <a:folHlink>
        <a:srgbClr val="7F7F7F"/>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217</TotalTime>
  <Words>1685</Words>
  <Application>Microsoft Macintosh PowerPoint</Application>
  <PresentationFormat>Widescreen</PresentationFormat>
  <Paragraphs>227</Paragraphs>
  <Slides>46</Slides>
  <Notes>2</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Bierstadt</vt:lpstr>
      <vt:lpstr>Calibri</vt:lpstr>
      <vt:lpstr>Century Gothic</vt:lpstr>
      <vt:lpstr>GestaltVTI</vt:lpstr>
      <vt:lpstr>Investing fees explained   </vt:lpstr>
      <vt:lpstr>Learning objectives</vt:lpstr>
      <vt:lpstr>Watch the video and complete the Venn diagram as you watch! What fees belong to DIY, financial advisors or both?</vt:lpstr>
      <vt:lpstr>Investing fees explained</vt:lpstr>
      <vt:lpstr>Minds on: Create a Venn diagram that places all the investment fees in the correct spot.</vt:lpstr>
      <vt:lpstr>Minds on: Create a Venn diagram that places all the investment fees in the correct spot.</vt:lpstr>
      <vt:lpstr>Minds on: Create a Venn diagram that places all the investment fees in the correct spot.</vt:lpstr>
      <vt:lpstr>Scenario: You bought a stock and paid $5 for each transaction you made.</vt:lpstr>
      <vt:lpstr>Scenario: You bought a stock and paid $5 for each transaction you made.</vt:lpstr>
      <vt:lpstr>Commission fees</vt:lpstr>
      <vt:lpstr>You are charged a fee every quarter just to keep your investment account open, even if you don’t make any trades. What kind of fee is this?</vt:lpstr>
      <vt:lpstr>You are charged a fee every quarter just to keep your investment account open, even if you don’t make any trades. What kind of fee is this?</vt:lpstr>
      <vt:lpstr>Maintenance fees</vt:lpstr>
      <vt:lpstr>Scenario: You decide to pull your money out of your investment account, and you’re charged a $30 fee for doing so.</vt:lpstr>
      <vt:lpstr>Scenario: You decide to pull your money out of your investment account, and you’re charged a $30 fee for doing so.</vt:lpstr>
      <vt:lpstr>Withdrawal fee</vt:lpstr>
      <vt:lpstr>You didn’t make any trades for six months, and now your platform charges you a penalty. </vt:lpstr>
      <vt:lpstr>You didn’t make any trades for six months, and now your platform charges you a penalty. </vt:lpstr>
      <vt:lpstr>Inactivity fee</vt:lpstr>
      <vt:lpstr>Every time you buy or sell a stock, you pay $10. </vt:lpstr>
      <vt:lpstr>Every time you buy or sell a stock, you pay $10. </vt:lpstr>
      <vt:lpstr>Transaction fees</vt:lpstr>
      <vt:lpstr>You invest $1,000 in a mutual fund, but 3% is taken out right away as a sales charge. What kind of fee is this?</vt:lpstr>
      <vt:lpstr>You invest $1,000 in a mutual fund, but 3% is taken out right away as a sales charge. What kind of fee is this?</vt:lpstr>
      <vt:lpstr>Front-end load</vt:lpstr>
      <vt:lpstr>You sell your mutual fund units and are charged a fee because you sold too soon. </vt:lpstr>
      <vt:lpstr>You sell your mutual fund units and are charged a fee because you sold too soon. </vt:lpstr>
      <vt:lpstr>Back-end load</vt:lpstr>
      <vt:lpstr>You’re charged an ongoing annual fee just for staying invested in a fund. </vt:lpstr>
      <vt:lpstr>You’re charged an ongoing annual fee just for staying invested in a fund. </vt:lpstr>
      <vt:lpstr>Level load</vt:lpstr>
      <vt:lpstr>Scenario: You’re investing in a mutual fund and you pay a 2% fee yearly for managing the fund.</vt:lpstr>
      <vt:lpstr>Scenario: You’re investing in a mutual fund and you pay a 2% fee yearly for managing the fund.</vt:lpstr>
      <vt:lpstr>Management expense ratio</vt:lpstr>
      <vt:lpstr>Your broker helps execute trades and charges you either a flat fee or a percentage of the transaction. What is this called?</vt:lpstr>
      <vt:lpstr>Your broker helps execute trades and charges you either a flat fee or a percentage of the transaction. What is this called?</vt:lpstr>
      <vt:lpstr>Brokerage fees</vt:lpstr>
      <vt:lpstr>True or false: The more you move your money around, the more you save on fees.</vt:lpstr>
      <vt:lpstr>True or false: The more you move your money around, the more you spend on fees.</vt:lpstr>
      <vt:lpstr>In Canada, how much is taxed on capital gains?</vt:lpstr>
      <vt:lpstr>In Canada, how much is taxed on capital gains?</vt:lpstr>
      <vt:lpstr>Considerations when managing investment costs</vt:lpstr>
      <vt:lpstr>Activity time:  Fee or free scavenger hunt</vt:lpstr>
      <vt:lpstr>Instructions</vt:lpstr>
      <vt:lpstr>Scenario presentation Present the answers to your first scenario from the scavenger hunt!  </vt:lpstr>
      <vt:lpstr>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Gagliardi, Monica</dc:creator>
  <cp:lastModifiedBy>Walter Goschen</cp:lastModifiedBy>
  <cp:revision>145</cp:revision>
  <dcterms:created xsi:type="dcterms:W3CDTF">2023-10-22T21:01:04Z</dcterms:created>
  <dcterms:modified xsi:type="dcterms:W3CDTF">2026-03-05T17:34:36Z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873328-34e0-4f6c-84cb-dd757c63c1a0_Enabled">
    <vt:lpwstr>true</vt:lpwstr>
  </property>
  <property fmtid="{D5CDD505-2E9C-101B-9397-08002B2CF9AE}" pid="3" name="MSIP_Label_be873328-34e0-4f6c-84cb-dd757c63c1a0_SetDate">
    <vt:lpwstr>2023-11-01T18:04:36Z</vt:lpwstr>
  </property>
  <property fmtid="{D5CDD505-2E9C-101B-9397-08002B2CF9AE}" pid="4" name="MSIP_Label_be873328-34e0-4f6c-84cb-dd757c63c1a0_Method">
    <vt:lpwstr>Privileged</vt:lpwstr>
  </property>
  <property fmtid="{D5CDD505-2E9C-101B-9397-08002B2CF9AE}" pid="5" name="MSIP_Label_be873328-34e0-4f6c-84cb-dd757c63c1a0_Name">
    <vt:lpwstr>FIL-Internal</vt:lpwstr>
  </property>
  <property fmtid="{D5CDD505-2E9C-101B-9397-08002B2CF9AE}" pid="6" name="MSIP_Label_be873328-34e0-4f6c-84cb-dd757c63c1a0_SiteId">
    <vt:lpwstr>6b94db52-3791-432c-b97e-871411cd202e</vt:lpwstr>
  </property>
  <property fmtid="{D5CDD505-2E9C-101B-9397-08002B2CF9AE}" pid="7" name="MSIP_Label_be873328-34e0-4f6c-84cb-dd757c63c1a0_ActionId">
    <vt:lpwstr>ee0202de-5cf6-46c2-8a21-1c0b412b413b</vt:lpwstr>
  </property>
  <property fmtid="{D5CDD505-2E9C-101B-9397-08002B2CF9AE}" pid="8" name="MSIP_Label_be873328-34e0-4f6c-84cb-dd757c63c1a0_ContentBits">
    <vt:lpwstr>0</vt:lpwstr>
  </property>
</Properties>
</file>