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27"/>
  </p:notesMasterIdLst>
  <p:sldIdLst>
    <p:sldId id="281" r:id="rId2"/>
    <p:sldId id="294" r:id="rId3"/>
    <p:sldId id="357" r:id="rId4"/>
    <p:sldId id="298" r:id="rId5"/>
    <p:sldId id="297" r:id="rId6"/>
    <p:sldId id="361" r:id="rId7"/>
    <p:sldId id="363" r:id="rId8"/>
    <p:sldId id="365" r:id="rId9"/>
    <p:sldId id="368" r:id="rId10"/>
    <p:sldId id="371" r:id="rId11"/>
    <p:sldId id="374" r:id="rId12"/>
    <p:sldId id="377" r:id="rId13"/>
    <p:sldId id="307" r:id="rId14"/>
    <p:sldId id="381" r:id="rId15"/>
    <p:sldId id="396" r:id="rId16"/>
    <p:sldId id="384" r:id="rId17"/>
    <p:sldId id="389" r:id="rId18"/>
    <p:sldId id="356" r:id="rId19"/>
    <p:sldId id="390" r:id="rId20"/>
    <p:sldId id="391" r:id="rId21"/>
    <p:sldId id="385" r:id="rId22"/>
    <p:sldId id="392" r:id="rId23"/>
    <p:sldId id="393" r:id="rId24"/>
    <p:sldId id="394" r:id="rId25"/>
    <p:sldId id="395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429C636-1258-1300-6AF9-A1C07C859FB5}" name="Gagliardi, Monica" initials="GM" userId="S::monica.flores@fidelity.ca::403ed6f2-ccb6-4a32-97e9-f49bef3accc9" providerId="AD"/>
  <p188:author id="{DF88A69D-1FA6-9820-9E52-8F80F4157C52}" name="Young, Alexandra" initials="YA" userId="S::alexandra.young@fidelity.ca::352ee25d-62a0-42da-b6b2-af7e76994482" providerId="AD"/>
  <p188:author id="{E972F8CF-B59F-7B46-CD8D-153C09311A4D}" name="Gill, Ravina" initials="GR" userId="S::ravina.gill@fidelity.ca::4ab046ad-39f6-4281-85c3-6be506179019" providerId="AD"/>
  <p188:author id="{0A16D4D1-4734-95FF-367D-C374CF13C49F}" name="Ponce, Vanessa" initials="PV" userId="S::vanessa.ponce@fidelity.ca::30c8e74a-fa94-4ed1-b031-97ff44e964e5" providerId="AD"/>
  <p188:author id="{E34789F2-C444-EAB7-7B99-F93D7A14117D}" name="Darien Desroches" initials="DD" userId="c7371e85daf18b3f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BD4A"/>
    <a:srgbClr val="205885"/>
    <a:srgbClr val="00B5E2"/>
    <a:srgbClr val="EBF4FA"/>
    <a:srgbClr val="B9E5F0"/>
    <a:srgbClr val="E0EFD8"/>
    <a:srgbClr val="00A690"/>
    <a:srgbClr val="A2AAAD"/>
    <a:srgbClr val="333F48"/>
    <a:srgbClr val="F2A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762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6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79444D-42D3-4CC0-927A-FF18E050527A}" type="datetimeFigureOut">
              <a:t>3/5/26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96D0F3-C04C-4EB4-93F2-B3F04278AF6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591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Video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58E14-23EC-4C25-974C-48FA839886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7870" y="1160463"/>
            <a:ext cx="11158193" cy="668337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3200">
                <a:solidFill>
                  <a:srgbClr val="205885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0D1AF-36B8-4BB8-BD6A-71194F7BC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2FD5A5-A16C-00DE-E581-0AFD83A16CAB}"/>
              </a:ext>
            </a:extLst>
          </p:cNvPr>
          <p:cNvSpPr/>
          <p:nvPr userDrawn="1"/>
        </p:nvSpPr>
        <p:spPr>
          <a:xfrm>
            <a:off x="0" y="2057400"/>
            <a:ext cx="12192000" cy="3963988"/>
          </a:xfrm>
          <a:prstGeom prst="rect">
            <a:avLst/>
          </a:prstGeom>
          <a:solidFill>
            <a:srgbClr val="B9E5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E0EFD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608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93" userDrawn="1">
          <p15:clr>
            <a:srgbClr val="FBAE40"/>
          </p15:clr>
        </p15:guide>
        <p15:guide id="2" pos="325" userDrawn="1">
          <p15:clr>
            <a:srgbClr val="FBAE40"/>
          </p15:clr>
        </p15:guide>
        <p15:guide id="3" orient="horz" pos="731" userDrawn="1">
          <p15:clr>
            <a:srgbClr val="FBAE40"/>
          </p15:clr>
        </p15:guide>
        <p15:guide id="4" pos="735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98B43-D1CE-43F4-A367-EF1FE9688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70" y="978408"/>
            <a:ext cx="5020948" cy="2270641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B73978-8CDF-4C0E-ABA1-7291A03473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176990" y="995362"/>
            <a:ext cx="5027005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BECC62-ED45-451E-BEC5-A03C6A554D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7870" y="3340442"/>
            <a:ext cx="5020948" cy="252854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1A7A86-B983-4315-9312-936B4FCF75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7870" y="6420414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E88C0-25A5-46F9-AB35-EAD50E6B9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90030" y="169283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0F9EA8-45AD-478E-8606-9328245BC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996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F6B8E-1D8E-4105-9BBB-D53AD24B7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70" y="978408"/>
            <a:ext cx="5021182" cy="487045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825530-6629-4FEA-9670-EB21A2F5BA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662168" y="969264"/>
            <a:ext cx="5021182" cy="487045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664C7A-A73F-46F5-BC33-696671DAEE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7870" y="6420414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B3CC0-B649-4509-A4B6-DF9D20EFA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90030" y="169283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CECCCA-3F2A-46F3-BF45-7C862FF1D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7751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7BD47B-C187-494C-812F-46BE0040B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7995"/>
          </a:xfrm>
          <a:prstGeom prst="rect">
            <a:avLst/>
          </a:prstGeom>
          <a:solidFill>
            <a:schemeClr val="bg2">
              <a:lumMod val="9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50133B-2446-4168-AA17-6538910668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62168" y="996791"/>
            <a:ext cx="5011962" cy="495692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06A9AD-2756-4C51-A958-6756301EB9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7870" y="996791"/>
            <a:ext cx="5021183" cy="49569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42995D-CCEA-43AF-973B-8B6B56A567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7870" y="6420414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4029CF-BA62-4CCD-956E-FFA0B37B8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90030" y="169283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E0B3D-96AB-41B3-ABDD-5B0DE863D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618136A-0796-46EB-89BB-4C73C0258F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62168" y="6209925"/>
            <a:ext cx="5021183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769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ulle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58E14-23EC-4C25-974C-48FA839886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7870" y="1160463"/>
            <a:ext cx="11158193" cy="668337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3200">
                <a:solidFill>
                  <a:srgbClr val="205885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9FEDD4-20A1-49F6-9E3E-0B26B426BB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870" y="1991844"/>
            <a:ext cx="11158193" cy="4029786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342900" indent="-342900" algn="l">
              <a:lnSpc>
                <a:spcPct val="100000"/>
              </a:lnSpc>
              <a:buClr>
                <a:srgbClr val="A2AAAD"/>
              </a:buClr>
              <a:buFont typeface="Arial" panose="020B0604020202020204" pitchFamily="34" charset="0"/>
              <a:buChar char="•"/>
              <a:defRPr sz="2500" i="0"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0D1AF-36B8-4BB8-BD6A-71194F7BC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1818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93" userDrawn="1">
          <p15:clr>
            <a:srgbClr val="FBAE40"/>
          </p15:clr>
        </p15:guide>
        <p15:guide id="2" pos="325" userDrawn="1">
          <p15:clr>
            <a:srgbClr val="FBAE40"/>
          </p15:clr>
        </p15:guide>
        <p15:guide id="3" orient="horz" pos="731" userDrawn="1">
          <p15:clr>
            <a:srgbClr val="FBAE40"/>
          </p15:clr>
        </p15:guide>
        <p15:guide id="4" pos="7355" userDrawn="1">
          <p15:clr>
            <a:srgbClr val="FBAE40"/>
          </p15:clr>
        </p15:guide>
        <p15:guide id="5" orient="horz" pos="1253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63D8A-C68D-4CF9-9D15-3E09BCC09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69" y="1160463"/>
            <a:ext cx="11158193" cy="53237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205885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72A8B7-F430-4F4A-BB63-481F51E58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84BBE33-EAC1-3B1E-8EFB-448124FA14AC}"/>
              </a:ext>
            </a:extLst>
          </p:cNvPr>
          <p:cNvSpPr txBox="1"/>
          <p:nvPr userDrawn="1"/>
        </p:nvSpPr>
        <p:spPr>
          <a:xfrm>
            <a:off x="552033" y="2009274"/>
            <a:ext cx="5247187" cy="4012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CAA535C0-5BE2-5A59-3D11-8ABCC9A6291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7525" y="2128838"/>
            <a:ext cx="5184775" cy="38925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BB27B774-CAD3-DF42-BBF0-6DE55F243F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97220" y="2128838"/>
            <a:ext cx="5184775" cy="38925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8190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BAC1C-A332-4BA5-8C9C-FE0396C81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70" y="978408"/>
            <a:ext cx="5020056" cy="4870974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8D137-710E-4125-B5E9-F63E7F1C9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62167" y="3566639"/>
            <a:ext cx="5021183" cy="2279979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480C5-E9A6-425E-B050-03E444BE92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7870" y="6420414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1B4831-6C0B-4E0B-A341-91E4C5D36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90030" y="169283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11EE6-252D-46DD-94DF-C42657EF2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469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04B06-C54A-4B7B-B6D1-436428EAF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70" y="978408"/>
            <a:ext cx="5021182" cy="520769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23919-9A2F-4D97-8F31-6E35BD5975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63049" y="969264"/>
            <a:ext cx="5290751" cy="255511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8DA345-F684-4BAA-A22C-E725B3A60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63049" y="3621849"/>
            <a:ext cx="5290751" cy="255511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399C52-9753-45D8-9646-CF31BB0157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7870" y="6420414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F95E57-622C-4199-940E-F5462E1AC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90030" y="169283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1B7592-00E8-41EF-B749-2A5EA8E46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49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F4AA536-072F-4374-926E-17E038EC7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7995"/>
          </a:xfrm>
          <a:prstGeom prst="rect">
            <a:avLst/>
          </a:prstGeom>
          <a:solidFill>
            <a:schemeClr val="bg2">
              <a:lumMod val="9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2291277-967B-4176-B40B-9EC360626994}"/>
              </a:ext>
            </a:extLst>
          </p:cNvPr>
          <p:cNvSpPr/>
          <p:nvPr/>
        </p:nvSpPr>
        <p:spPr>
          <a:xfrm>
            <a:off x="517869" y="508090"/>
            <a:ext cx="11155680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B11C00-F7CB-4484-807A-D12745CD3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69" y="978119"/>
            <a:ext cx="11165481" cy="107305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FAAA6E-E243-48B3-9585-3C1420B3E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7870" y="2178908"/>
            <a:ext cx="5020056" cy="6549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D01B8-0F2E-41A4-B21C-334393F6A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7870" y="2876085"/>
            <a:ext cx="5020056" cy="332289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89B23F-3E60-415A-9CE7-0928B5CFB2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62168" y="2178908"/>
            <a:ext cx="5021182" cy="6549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223446-0CDC-402B-8D71-D9D29F6DF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62168" y="2876085"/>
            <a:ext cx="5021182" cy="332289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2B77D3-C6EC-4FFD-9E10-24E1AC5420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7870" y="6420414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9DF31B-BD07-4DC2-95C2-B77E51AA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90030" y="169283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54CE5A-3A0A-4AAB-81D2-F1C20636E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449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216B8-52AB-412B-BBE7-B6BE698FA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70" y="978408"/>
            <a:ext cx="5021182" cy="487045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F779C3-9D19-467E-A5D2-0920834DA1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7870" y="6420414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72BB4-C8D8-4F74-9677-5AC979932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90030" y="169283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6B49B8-779F-4492-ABD9-96F0D042A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26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B976BF-9339-48D6-881A-280D15492E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7870" y="6420414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77605-C9C8-432E-9662-D7D410B15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90030" y="169283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2432B6-4A12-46EF-98A7-B5D50BD51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050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F191C-AF68-4230-A7B2-F8F07B486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70" y="978408"/>
            <a:ext cx="5020948" cy="2270641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F9F11-5FCF-4D7E-BA51-38CB84277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3182" y="987423"/>
            <a:ext cx="5020948" cy="48736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3B519B-06C0-41BC-95FB-FB1FE4363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7870" y="3361038"/>
            <a:ext cx="5020948" cy="250794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B8B70C-015C-4832-AFF6-D033E02274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7870" y="6420414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F1A6FB-8C14-46D1-90A5-0FF11DE78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90030" y="169283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82C585-6FA1-4E94-9C1C-A1DEDE551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907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F282A-DF4A-4A2D-9672-8F0F770A3F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1757" y="6451599"/>
            <a:ext cx="637909" cy="1691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fld id="{DFDF98CC-160E-494C-8C3C-8CDC5FA257D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E57300-C7FF-4578-99A0-42B0295B123C}"/>
              </a:ext>
            </a:extLst>
          </p:cNvPr>
          <p:cNvSpPr/>
          <p:nvPr/>
        </p:nvSpPr>
        <p:spPr>
          <a:xfrm>
            <a:off x="1" y="230284"/>
            <a:ext cx="1842447" cy="466685"/>
          </a:xfrm>
          <a:prstGeom prst="rect">
            <a:avLst/>
          </a:prstGeom>
          <a:solidFill>
            <a:srgbClr val="00B5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A690"/>
              </a:solidFill>
            </a:endParaRPr>
          </a:p>
        </p:txBody>
      </p:sp>
      <p:pic>
        <p:nvPicPr>
          <p:cNvPr id="10" name="Picture 9" descr="A blue and black logo&#10;&#10;Description automatically generated">
            <a:extLst>
              <a:ext uri="{FF2B5EF4-FFF2-40B4-BE49-F238E27FC236}">
                <a16:creationId xmlns:a16="http://schemas.microsoft.com/office/drawing/2014/main" id="{CD5AB2A9-403F-025D-C64F-BA17CAA50F38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870" y="6277840"/>
            <a:ext cx="1600200" cy="342900"/>
          </a:xfrm>
          <a:prstGeom prst="rect">
            <a:avLst/>
          </a:prstGeom>
        </p:spPr>
      </p:pic>
      <p:pic>
        <p:nvPicPr>
          <p:cNvPr id="12" name="Picture 11" descr="A close-up of a black background&#10;&#10;Description automatically generated">
            <a:extLst>
              <a:ext uri="{FF2B5EF4-FFF2-40B4-BE49-F238E27FC236}">
                <a16:creationId xmlns:a16="http://schemas.microsoft.com/office/drawing/2014/main" id="{6F3DAC8A-A5F7-92FE-0813-D8E70B90A44C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7733" y="230284"/>
            <a:ext cx="1676397" cy="46668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EBC3D8A-1F30-A2D6-D920-8223E6E639FB}"/>
              </a:ext>
            </a:extLst>
          </p:cNvPr>
          <p:cNvSpPr txBox="1"/>
          <p:nvPr userDrawn="1"/>
        </p:nvSpPr>
        <p:spPr>
          <a:xfrm>
            <a:off x="409433" y="278960"/>
            <a:ext cx="143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entury Gothic" panose="020B0502020202020204" pitchFamily="34" charset="0"/>
              </a:rPr>
              <a:t>Lesson 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A3B7BA9-0BD9-9116-F1CC-B9CA6D49E9E4}"/>
              </a:ext>
            </a:extLst>
          </p:cNvPr>
          <p:cNvSpPr txBox="1"/>
          <p:nvPr userDrawn="1"/>
        </p:nvSpPr>
        <p:spPr>
          <a:xfrm>
            <a:off x="2395310" y="6433019"/>
            <a:ext cx="4800518" cy="2308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  <a:buClr>
                <a:srgbClr val="A2AAAD"/>
              </a:buClr>
            </a:pPr>
            <a:r>
              <a:rPr lang="en-CA" sz="900" b="0" i="0" u="none" strike="noStrike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© 2026 FIDELITY INVESTMENTS CANADA ULC          </a:t>
            </a:r>
            <a:r>
              <a:rPr lang="en-CA" sz="900" dirty="0">
                <a:latin typeface="Century Gothic" panose="020B0502020202020204" pitchFamily="34" charset="0"/>
              </a:rPr>
              <a:t>3357202-v20251111</a:t>
            </a:r>
            <a:endParaRPr lang="en-US" sz="900" dirty="0">
              <a:solidFill>
                <a:schemeClr val="accent5"/>
              </a:solidFill>
              <a:latin typeface="Century Gothic" panose="020B0502020202020204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1054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25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27432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31" userDrawn="1">
          <p15:clr>
            <a:srgbClr val="F26B43"/>
          </p15:clr>
        </p15:guide>
        <p15:guide id="2" pos="325" userDrawn="1">
          <p15:clr>
            <a:srgbClr val="F26B43"/>
          </p15:clr>
        </p15:guide>
        <p15:guide id="3" pos="7355" userDrawn="1">
          <p15:clr>
            <a:srgbClr val="F26B43"/>
          </p15:clr>
        </p15:guide>
        <p15:guide id="4" orient="horz" pos="379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Pi2VVfG9pMA?list=PLBzmUd_ESwov_lbEkQjWleHM6qB05xZ2b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Pi2VVfG9pMA?list=PLBzmUd_ESwov_lbEkQjWleHM6qB05xZ2b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4ADED-E4F4-96B4-771C-22B444389C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/>
              <a:t>Investing fees explained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9EBC07-E89A-480E-0B63-1C54B7A50807}"/>
              </a:ext>
            </a:extLst>
          </p:cNvPr>
          <p:cNvSpPr txBox="1"/>
          <p:nvPr/>
        </p:nvSpPr>
        <p:spPr>
          <a:xfrm>
            <a:off x="4724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F1ADBB-F79D-BADA-AC9D-C2A8B61D7835}"/>
              </a:ext>
            </a:extLst>
          </p:cNvPr>
          <p:cNvSpPr txBox="1"/>
          <p:nvPr/>
        </p:nvSpPr>
        <p:spPr>
          <a:xfrm>
            <a:off x="4724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CE6CB1-45A9-C8FE-81D0-492E8B4ED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1</a:t>
            </a:fld>
            <a:endParaRPr lang="en-US" dirty="0"/>
          </a:p>
        </p:txBody>
      </p:sp>
      <p:pic>
        <p:nvPicPr>
          <p:cNvPr id="7" name="Online Media 6" descr="Investing fees explained">
            <a:hlinkClick r:id="" action="ppaction://media"/>
            <a:extLst>
              <a:ext uri="{FF2B5EF4-FFF2-40B4-BE49-F238E27FC236}">
                <a16:creationId xmlns:a16="http://schemas.microsoft.com/office/drawing/2014/main" id="{9BEFAA31-94E6-4206-5D6E-4A912CED477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290483" y="2420027"/>
            <a:ext cx="5611034" cy="317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753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8FC9F7-099C-6E69-D013-12644C473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ADBABEE-AE5E-9F4A-32FB-B211710BA513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7883610" y="1828800"/>
            <a:ext cx="3564115" cy="3564115"/>
          </a:xfrm>
          <a:prstGeom prst="ellipse">
            <a:avLst/>
          </a:prstGeom>
          <a:solidFill>
            <a:srgbClr val="20588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05885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51D804-4B61-311C-9368-8F8AEDA1B3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Front-end load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18D72C-0892-AAE8-BB01-679BF7ED07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871" y="2038864"/>
            <a:ext cx="6488410" cy="38839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374151"/>
                </a:solidFill>
                <a:ea typeface="+mn-lt"/>
                <a:cs typeface="+mn-lt"/>
              </a:rPr>
              <a:t>Front-end load: </a:t>
            </a:r>
            <a:r>
              <a:rPr lang="en-US" sz="2600" dirty="0">
                <a:solidFill>
                  <a:srgbClr val="374151"/>
                </a:solidFill>
                <a:ea typeface="+mn-lt"/>
                <a:cs typeface="+mn-lt"/>
              </a:rPr>
              <a:t>charged when you purchase units of funds and is deducted from your initial investment.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8A6CE-F594-F594-DDDA-74E73C574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10</a:t>
            </a:fld>
            <a:endParaRPr lang="en-US" dirty="0"/>
          </a:p>
        </p:txBody>
      </p:sp>
      <p:pic>
        <p:nvPicPr>
          <p:cNvPr id="8" name="Picture 7" descr="A white circle with a pie chart&#10;&#10;AI-generated content may be incorrect.">
            <a:extLst>
              <a:ext uri="{FF2B5EF4-FFF2-40B4-BE49-F238E27FC236}">
                <a16:creationId xmlns:a16="http://schemas.microsoft.com/office/drawing/2014/main" id="{7213542D-35F9-C125-4AA0-E91A8F03FE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7885" y="2161054"/>
            <a:ext cx="3046450" cy="298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260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CE3162-FC85-E707-F790-681A8918CA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32358268-B697-4F4C-37AA-9D7CC2E739ED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7883610" y="1828800"/>
            <a:ext cx="3564115" cy="3564115"/>
          </a:xfrm>
          <a:prstGeom prst="ellipse">
            <a:avLst/>
          </a:prstGeom>
          <a:solidFill>
            <a:srgbClr val="20588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05885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3B1960-8977-BB39-6025-57E3D05F81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Back-end load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59C2BC-0C13-D527-A229-1E8C20FD72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871" y="2038864"/>
            <a:ext cx="5821145" cy="38839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374151"/>
                </a:solidFill>
                <a:ea typeface="+mn-lt"/>
                <a:cs typeface="+mn-lt"/>
              </a:rPr>
              <a:t>Back-end load:</a:t>
            </a:r>
            <a:r>
              <a:rPr lang="en-US" sz="2600" dirty="0">
                <a:solidFill>
                  <a:srgbClr val="374151"/>
                </a:solidFill>
                <a:ea typeface="+mn-lt"/>
                <a:cs typeface="+mn-lt"/>
              </a:rPr>
              <a:t> charged when you sell units in a fund; usually decreases over time.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C00A3E-1E30-9159-D777-D1F6EAD52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11</a:t>
            </a:fld>
            <a:endParaRPr lang="en-US" dirty="0"/>
          </a:p>
        </p:txBody>
      </p:sp>
      <p:pic>
        <p:nvPicPr>
          <p:cNvPr id="8" name="Picture 7" descr="A white line drawing of a person and a graph&#10;&#10;AI-generated content may be incorrect.">
            <a:extLst>
              <a:ext uri="{FF2B5EF4-FFF2-40B4-BE49-F238E27FC236}">
                <a16:creationId xmlns:a16="http://schemas.microsoft.com/office/drawing/2014/main" id="{B382A8F5-D096-C8E6-EC33-3ED291930B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5123" y="2324963"/>
            <a:ext cx="2621087" cy="2571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9247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26A51-245F-7255-F849-6E5C3C8E7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5FAF6293-4DA2-9C6C-E343-CFA266A370EA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7883610" y="1828800"/>
            <a:ext cx="3564115" cy="3564115"/>
          </a:xfrm>
          <a:prstGeom prst="ellipse">
            <a:avLst/>
          </a:prstGeom>
          <a:solidFill>
            <a:srgbClr val="20588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05885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EADA7D-3E7D-E987-A84B-B650B4F5F0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Level load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ED1AE7-923F-4BE6-31B0-839D7FB173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872" y="2038864"/>
            <a:ext cx="5116810" cy="38839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374151"/>
                </a:solidFill>
                <a:ea typeface="+mn-lt"/>
                <a:cs typeface="+mn-lt"/>
              </a:rPr>
              <a:t>Level load: </a:t>
            </a:r>
            <a:r>
              <a:rPr lang="en-US" sz="2600" dirty="0">
                <a:solidFill>
                  <a:srgbClr val="374151"/>
                </a:solidFill>
                <a:ea typeface="+mn-lt"/>
                <a:cs typeface="+mn-lt"/>
              </a:rPr>
              <a:t>an ongoing sales commission charged annually, like a subscription fee.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8E2473-DB60-AF70-E10B-4E7AFF6C6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12</a:t>
            </a:fld>
            <a:endParaRPr lang="en-US" dirty="0"/>
          </a:p>
        </p:txBody>
      </p:sp>
      <p:pic>
        <p:nvPicPr>
          <p:cNvPr id="7" name="Picture 6" descr="A white line drawing of a cell phone and a coin&#10;&#10;AI-generated content may be incorrect.">
            <a:extLst>
              <a:ext uri="{FF2B5EF4-FFF2-40B4-BE49-F238E27FC236}">
                <a16:creationId xmlns:a16="http://schemas.microsoft.com/office/drawing/2014/main" id="{CA008C9D-AEA0-9647-5821-3928A5C996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9202" y="2234671"/>
            <a:ext cx="2805133" cy="2752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35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F06507-6298-E2F4-26B7-9696B8DE80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21062-9794-C11A-E9A7-B77F33AADF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Management expense ratio</a:t>
            </a:r>
            <a:endParaRPr lang="en-US" b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4DA269-339A-AA00-4450-0F4C2D8EC5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871" y="1991844"/>
            <a:ext cx="7007394" cy="4029786"/>
          </a:xfrm>
        </p:spPr>
        <p:txBody>
          <a:bodyPr>
            <a:noAutofit/>
          </a:bodyPr>
          <a:lstStyle/>
          <a:p>
            <a:pPr marL="457200" lvl="0" indent="-304800">
              <a:lnSpc>
                <a:spcPts val="3120"/>
              </a:lnSpc>
              <a:spcBef>
                <a:spcPts val="0"/>
              </a:spcBef>
              <a:buSzPct val="60000"/>
              <a:buChar char="●"/>
            </a:pPr>
            <a:r>
              <a:rPr lang="en-CA" sz="2100" dirty="0">
                <a:solidFill>
                  <a:schemeClr val="dk1"/>
                </a:solidFill>
              </a:rPr>
              <a:t>MER stands for </a:t>
            </a:r>
            <a:r>
              <a:rPr lang="en-CA" sz="2100" b="1" dirty="0">
                <a:solidFill>
                  <a:schemeClr val="dk1"/>
                </a:solidFill>
              </a:rPr>
              <a:t>management expense ratio.</a:t>
            </a:r>
          </a:p>
          <a:p>
            <a:pPr marL="457200" lvl="0" indent="-304800">
              <a:lnSpc>
                <a:spcPts val="3120"/>
              </a:lnSpc>
              <a:spcBef>
                <a:spcPts val="0"/>
              </a:spcBef>
              <a:buSzPct val="60000"/>
              <a:buChar char="●"/>
            </a:pPr>
            <a:r>
              <a:rPr lang="en-CA" sz="2100" dirty="0">
                <a:solidFill>
                  <a:schemeClr val="dk1"/>
                </a:solidFill>
              </a:rPr>
              <a:t>Covers the cost of </a:t>
            </a:r>
            <a:r>
              <a:rPr lang="en-CA" sz="2100" b="1" dirty="0">
                <a:solidFill>
                  <a:schemeClr val="dk1"/>
                </a:solidFill>
              </a:rPr>
              <a:t>running</a:t>
            </a:r>
            <a:r>
              <a:rPr lang="en-CA" sz="2100" dirty="0">
                <a:solidFill>
                  <a:schemeClr val="dk1"/>
                </a:solidFill>
              </a:rPr>
              <a:t> the fund, including administration, marketing and other expenses.</a:t>
            </a:r>
          </a:p>
          <a:p>
            <a:pPr marL="457200" lvl="0" indent="-304800">
              <a:lnSpc>
                <a:spcPts val="3120"/>
              </a:lnSpc>
              <a:spcBef>
                <a:spcPts val="0"/>
              </a:spcBef>
              <a:buSzPct val="60000"/>
              <a:buChar char="●"/>
            </a:pPr>
            <a:r>
              <a:rPr lang="en-CA" sz="2100" dirty="0">
                <a:solidFill>
                  <a:schemeClr val="dk1"/>
                </a:solidFill>
              </a:rPr>
              <a:t>Example: If a fund’s MER is 2.5% and you invest $10,000, the annual fee would be</a:t>
            </a:r>
            <a:r>
              <a:rPr lang="en-CA" sz="2100" b="1" dirty="0">
                <a:solidFill>
                  <a:schemeClr val="dk1"/>
                </a:solidFill>
              </a:rPr>
              <a:t> $250</a:t>
            </a:r>
            <a:r>
              <a:rPr lang="en-CA" sz="2100" dirty="0">
                <a:solidFill>
                  <a:schemeClr val="dk1"/>
                </a:solidFill>
              </a:rPr>
              <a:t>.</a:t>
            </a:r>
          </a:p>
          <a:p>
            <a:pPr marL="457200" lvl="0" indent="-304800">
              <a:lnSpc>
                <a:spcPts val="3120"/>
              </a:lnSpc>
              <a:spcBef>
                <a:spcPts val="0"/>
              </a:spcBef>
              <a:buSzPct val="60000"/>
              <a:buChar char="●"/>
            </a:pPr>
            <a:r>
              <a:rPr lang="en-CA" sz="2100" dirty="0">
                <a:solidFill>
                  <a:schemeClr val="dk1"/>
                </a:solidFill>
              </a:rPr>
              <a:t>The three main components of the MER are</a:t>
            </a:r>
          </a:p>
          <a:p>
            <a:pPr marL="719138" lvl="1" indent="-268288" algn="l">
              <a:lnSpc>
                <a:spcPts val="3120"/>
              </a:lnSpc>
              <a:spcBef>
                <a:spcPts val="0"/>
              </a:spcBef>
              <a:buClr>
                <a:srgbClr val="A2AAAD"/>
              </a:buClr>
              <a:buSzPct val="100000"/>
              <a:buFont typeface="Arial" panose="020B0604020202020204" pitchFamily="34" charset="0"/>
              <a:buChar char="•"/>
            </a:pPr>
            <a:r>
              <a:rPr lang="en-CA" sz="2100" b="1" dirty="0">
                <a:solidFill>
                  <a:schemeClr val="dk1"/>
                </a:solidFill>
                <a:latin typeface="Century Gothic" panose="020B0502020202020204" pitchFamily="34" charset="0"/>
              </a:rPr>
              <a:t>trailer</a:t>
            </a:r>
            <a:r>
              <a:rPr lang="en-CA" sz="2100" dirty="0">
                <a:solidFill>
                  <a:schemeClr val="dk1"/>
                </a:solidFill>
                <a:latin typeface="Century Gothic" panose="020B0502020202020204" pitchFamily="34" charset="0"/>
              </a:rPr>
              <a:t> fee (paid to the investment dealer)</a:t>
            </a:r>
          </a:p>
          <a:p>
            <a:pPr marL="719138" lvl="1" indent="-268288" algn="l">
              <a:lnSpc>
                <a:spcPts val="3120"/>
              </a:lnSpc>
              <a:spcBef>
                <a:spcPts val="0"/>
              </a:spcBef>
              <a:buClr>
                <a:srgbClr val="A2AAAD"/>
              </a:buClr>
              <a:buSzPct val="100000"/>
              <a:buFont typeface="Arial" panose="020B0604020202020204" pitchFamily="34" charset="0"/>
              <a:buChar char="•"/>
            </a:pPr>
            <a:r>
              <a:rPr lang="en-CA" sz="2100" b="1" dirty="0">
                <a:solidFill>
                  <a:schemeClr val="dk1"/>
                </a:solidFill>
                <a:latin typeface="Century Gothic" panose="020B0502020202020204" pitchFamily="34" charset="0"/>
              </a:rPr>
              <a:t>taxes</a:t>
            </a:r>
            <a:r>
              <a:rPr lang="en-CA" sz="2100" dirty="0">
                <a:solidFill>
                  <a:schemeClr val="dk1"/>
                </a:solidFill>
                <a:latin typeface="Century Gothic" panose="020B0502020202020204" pitchFamily="34" charset="0"/>
              </a:rPr>
              <a:t> (such as GST and HST)</a:t>
            </a:r>
          </a:p>
          <a:p>
            <a:pPr marL="719138" lvl="1" indent="-268288" algn="l">
              <a:lnSpc>
                <a:spcPts val="3120"/>
              </a:lnSpc>
              <a:spcBef>
                <a:spcPts val="0"/>
              </a:spcBef>
              <a:buClr>
                <a:srgbClr val="A2AAAD"/>
              </a:buClr>
              <a:buSzPct val="100000"/>
              <a:buFont typeface="Arial" panose="020B0604020202020204" pitchFamily="34" charset="0"/>
              <a:buChar char="•"/>
            </a:pPr>
            <a:r>
              <a:rPr lang="en-CA" sz="2100" b="1" dirty="0">
                <a:solidFill>
                  <a:schemeClr val="dk1"/>
                </a:solidFill>
                <a:latin typeface="Century Gothic" panose="020B0502020202020204" pitchFamily="34" charset="0"/>
              </a:rPr>
              <a:t>portfolio</a:t>
            </a:r>
            <a:r>
              <a:rPr lang="en-CA" sz="2100" dirty="0">
                <a:solidFill>
                  <a:schemeClr val="dk1"/>
                </a:solidFill>
                <a:latin typeface="Century Gothic" panose="020B0502020202020204" pitchFamily="34" charset="0"/>
              </a:rPr>
              <a:t> management fee (covers research, trading and risk management)</a:t>
            </a:r>
            <a:endParaRPr lang="en-CA" sz="2100" dirty="0">
              <a:latin typeface="Century Gothic" panose="020B0502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F39141-A579-C911-1632-E7875BEB6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13</a:t>
            </a:fld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6B4B1A6-60A0-8719-F36F-E13645F46F8D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7883610" y="1828800"/>
            <a:ext cx="3564115" cy="3564115"/>
          </a:xfrm>
          <a:prstGeom prst="ellipse">
            <a:avLst/>
          </a:prstGeom>
          <a:solidFill>
            <a:srgbClr val="20588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05885"/>
              </a:solidFill>
            </a:endParaRPr>
          </a:p>
        </p:txBody>
      </p:sp>
      <p:pic>
        <p:nvPicPr>
          <p:cNvPr id="8" name="Picture 7" descr="A white dollar sign on a plant&#10;&#10;AI-generated content may be incorrect.">
            <a:extLst>
              <a:ext uri="{FF2B5EF4-FFF2-40B4-BE49-F238E27FC236}">
                <a16:creationId xmlns:a16="http://schemas.microsoft.com/office/drawing/2014/main" id="{CECFC638-C029-1A34-7964-C06265CA57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7190" y="2150377"/>
            <a:ext cx="2976953" cy="292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540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54E3-6E1B-98DF-FDC1-81EFFD65F9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D1B3E-D7E9-CFCE-3462-CB7A923B23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Brokerage fees</a:t>
            </a:r>
            <a:endParaRPr lang="en-US" b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DB7252-CCE3-1CE4-2688-8FB9278464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871" y="1991844"/>
            <a:ext cx="6315415" cy="4029786"/>
          </a:xfrm>
        </p:spPr>
        <p:txBody>
          <a:bodyPr>
            <a:noAutofit/>
          </a:bodyPr>
          <a:lstStyle/>
          <a:p>
            <a:pPr marL="457200" lvl="0" indent="-304800">
              <a:lnSpc>
                <a:spcPts val="3120"/>
              </a:lnSpc>
              <a:spcBef>
                <a:spcPts val="0"/>
              </a:spcBef>
              <a:buSzPct val="60000"/>
              <a:buChar char="●"/>
            </a:pPr>
            <a:r>
              <a:rPr lang="en-CA" sz="2100" dirty="0">
                <a:solidFill>
                  <a:schemeClr val="dk1"/>
                </a:solidFill>
              </a:rPr>
              <a:t>Brokers help organize and perform trades in the stock market.</a:t>
            </a:r>
          </a:p>
          <a:p>
            <a:pPr marL="457200" lvl="0" indent="-304800">
              <a:lnSpc>
                <a:spcPts val="3120"/>
              </a:lnSpc>
              <a:spcBef>
                <a:spcPts val="0"/>
              </a:spcBef>
              <a:buSzPct val="60000"/>
              <a:buChar char="●"/>
            </a:pPr>
            <a:r>
              <a:rPr lang="en-CA" sz="2100" dirty="0">
                <a:solidFill>
                  <a:schemeClr val="dk1"/>
                </a:solidFill>
              </a:rPr>
              <a:t>Brokerage fees can be based on a percentage of the transaction, a flat fee or a hybrid of both.</a:t>
            </a:r>
          </a:p>
          <a:p>
            <a:pPr marL="457200" lvl="0" indent="-304800">
              <a:lnSpc>
                <a:spcPts val="3120"/>
              </a:lnSpc>
              <a:spcBef>
                <a:spcPts val="0"/>
              </a:spcBef>
              <a:buSzPct val="60000"/>
              <a:buChar char="●"/>
            </a:pPr>
            <a:r>
              <a:rPr lang="en-CA" sz="2100" dirty="0">
                <a:solidFill>
                  <a:schemeClr val="dk1"/>
                </a:solidFill>
              </a:rPr>
              <a:t>Some online platforms offer commission-free trading, but may charge other fees, like account maintenance.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5A1E48-A9FD-A583-282B-D2E0BBFC4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14</a:t>
            </a:fld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02F0F55-7694-92FF-0058-B8175D3F9752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7883610" y="1828800"/>
            <a:ext cx="3564115" cy="3564115"/>
          </a:xfrm>
          <a:prstGeom prst="ellipse">
            <a:avLst/>
          </a:prstGeom>
          <a:solidFill>
            <a:srgbClr val="20588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05885"/>
              </a:solidFill>
            </a:endParaRPr>
          </a:p>
        </p:txBody>
      </p:sp>
      <p:pic>
        <p:nvPicPr>
          <p:cNvPr id="8" name="Picture 7" descr="A white line drawing of people and arrows&#10;&#10;AI-generated content may be incorrect.">
            <a:extLst>
              <a:ext uri="{FF2B5EF4-FFF2-40B4-BE49-F238E27FC236}">
                <a16:creationId xmlns:a16="http://schemas.microsoft.com/office/drawing/2014/main" id="{17017E20-BB82-CF1F-8A1B-1EBEC89DD5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823" y="2122311"/>
            <a:ext cx="2913777" cy="2858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0169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7C3791-D921-2B6D-7031-6E20F293F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702C853-B7E6-4814-2BB9-47C91F0ABB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7870" y="1160463"/>
            <a:ext cx="11158193" cy="668337"/>
          </a:xfrm>
        </p:spPr>
        <p:txBody>
          <a:bodyPr/>
          <a:lstStyle/>
          <a:p>
            <a:r>
              <a:rPr lang="en-US" dirty="0"/>
              <a:t>Considerations when managing investment costs</a:t>
            </a:r>
            <a:endParaRPr lang="en-US" b="0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B6C3737-963E-ABBC-B904-67DB2D06D9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872" y="1991844"/>
            <a:ext cx="6674666" cy="4029786"/>
          </a:xfrm>
        </p:spPr>
        <p:txBody>
          <a:bodyPr>
            <a:noAutofit/>
          </a:bodyPr>
          <a:lstStyle/>
          <a:p>
            <a:pPr marL="457200" lvl="0" indent="-304800">
              <a:lnSpc>
                <a:spcPts val="2420"/>
              </a:lnSpc>
              <a:spcBef>
                <a:spcPts val="0"/>
              </a:spcBef>
              <a:buSzPct val="60000"/>
              <a:buChar char="●"/>
            </a:pPr>
            <a:r>
              <a:rPr lang="en-CA" sz="1800" dirty="0">
                <a:solidFill>
                  <a:schemeClr val="dk1"/>
                </a:solidFill>
              </a:rPr>
              <a:t>Moving your money frequently can increase your </a:t>
            </a:r>
            <a:r>
              <a:rPr lang="en-CA" sz="1800" b="1" dirty="0">
                <a:solidFill>
                  <a:schemeClr val="dk1"/>
                </a:solidFill>
              </a:rPr>
              <a:t>transaction</a:t>
            </a:r>
            <a:r>
              <a:rPr lang="en-CA" sz="1800" dirty="0">
                <a:solidFill>
                  <a:schemeClr val="dk1"/>
                </a:solidFill>
              </a:rPr>
              <a:t> costs.</a:t>
            </a:r>
          </a:p>
          <a:p>
            <a:pPr marL="457200" lvl="0" indent="-304800">
              <a:lnSpc>
                <a:spcPts val="2420"/>
              </a:lnSpc>
              <a:spcBef>
                <a:spcPts val="0"/>
              </a:spcBef>
              <a:buSzPct val="60000"/>
              <a:buChar char="●"/>
            </a:pPr>
            <a:r>
              <a:rPr lang="en-CA" sz="1800" dirty="0">
                <a:solidFill>
                  <a:schemeClr val="dk1"/>
                </a:solidFill>
              </a:rPr>
              <a:t>In Canada, </a:t>
            </a:r>
            <a:r>
              <a:rPr lang="en-CA" sz="1800" b="1" dirty="0">
                <a:solidFill>
                  <a:schemeClr val="dk1"/>
                </a:solidFill>
              </a:rPr>
              <a:t>50% </a:t>
            </a:r>
            <a:r>
              <a:rPr lang="en-CA" sz="1800" dirty="0">
                <a:solidFill>
                  <a:schemeClr val="dk1"/>
                </a:solidFill>
              </a:rPr>
              <a:t>of any capital gains are taxable.</a:t>
            </a:r>
          </a:p>
          <a:p>
            <a:pPr marL="457200" lvl="0" indent="-304800">
              <a:lnSpc>
                <a:spcPts val="2420"/>
              </a:lnSpc>
              <a:spcBef>
                <a:spcPts val="0"/>
              </a:spcBef>
              <a:buSzPct val="60000"/>
              <a:buChar char="●"/>
            </a:pPr>
            <a:r>
              <a:rPr lang="en-CA" sz="1800" dirty="0">
                <a:solidFill>
                  <a:schemeClr val="dk1"/>
                </a:solidFill>
              </a:rPr>
              <a:t>If you buy a stock for $500 and sell it for $800, your taxable gain is </a:t>
            </a:r>
            <a:r>
              <a:rPr lang="en-CA" sz="1800" b="1" dirty="0">
                <a:solidFill>
                  <a:schemeClr val="dk1"/>
                </a:solidFill>
              </a:rPr>
              <a:t>$150</a:t>
            </a:r>
            <a:r>
              <a:rPr lang="en-CA" sz="1800" dirty="0">
                <a:solidFill>
                  <a:schemeClr val="dk1"/>
                </a:solidFill>
              </a:rPr>
              <a:t>.</a:t>
            </a:r>
          </a:p>
          <a:p>
            <a:pPr marL="457200" lvl="0" indent="-304800">
              <a:lnSpc>
                <a:spcPts val="2420"/>
              </a:lnSpc>
              <a:spcBef>
                <a:spcPts val="0"/>
              </a:spcBef>
              <a:buSzPct val="60000"/>
              <a:buChar char="●"/>
            </a:pPr>
            <a:r>
              <a:rPr lang="en-CA" sz="1800" dirty="0">
                <a:solidFill>
                  <a:schemeClr val="dk1"/>
                </a:solidFill>
              </a:rPr>
              <a:t>Using tax-</a:t>
            </a:r>
            <a:r>
              <a:rPr lang="en-CA" sz="1800" b="1" dirty="0">
                <a:solidFill>
                  <a:schemeClr val="dk1"/>
                </a:solidFill>
              </a:rPr>
              <a:t>deferred</a:t>
            </a:r>
            <a:r>
              <a:rPr lang="en-CA" sz="1800" dirty="0">
                <a:solidFill>
                  <a:schemeClr val="dk1"/>
                </a:solidFill>
              </a:rPr>
              <a:t> or tax-exempt accounts can help reduce tax costs.</a:t>
            </a:r>
          </a:p>
          <a:p>
            <a:pPr marL="457200" lvl="0" indent="-304800">
              <a:lnSpc>
                <a:spcPts val="2420"/>
              </a:lnSpc>
              <a:spcBef>
                <a:spcPts val="0"/>
              </a:spcBef>
              <a:buSzPct val="60000"/>
              <a:buChar char="●"/>
            </a:pPr>
            <a:r>
              <a:rPr lang="en-CA" sz="1800" dirty="0">
                <a:solidFill>
                  <a:schemeClr val="dk1"/>
                </a:solidFill>
              </a:rPr>
              <a:t>Understanding the various </a:t>
            </a:r>
            <a:r>
              <a:rPr lang="en-CA" sz="1800" b="1" dirty="0">
                <a:solidFill>
                  <a:schemeClr val="dk1"/>
                </a:solidFill>
              </a:rPr>
              <a:t>fees</a:t>
            </a:r>
            <a:r>
              <a:rPr lang="en-CA" sz="1800" dirty="0">
                <a:solidFill>
                  <a:schemeClr val="dk1"/>
                </a:solidFill>
              </a:rPr>
              <a:t> involved in investing helps you make informed </a:t>
            </a:r>
            <a:r>
              <a:rPr lang="en-CA" sz="1800" b="1" dirty="0">
                <a:solidFill>
                  <a:schemeClr val="dk1"/>
                </a:solidFill>
              </a:rPr>
              <a:t>decisions</a:t>
            </a:r>
            <a:r>
              <a:rPr lang="en-CA" sz="1800" dirty="0">
                <a:solidFill>
                  <a:schemeClr val="dk1"/>
                </a:solidFill>
              </a:rPr>
              <a:t> and keep more of your </a:t>
            </a:r>
            <a:r>
              <a:rPr lang="en-CA" sz="1800" b="1" dirty="0">
                <a:solidFill>
                  <a:schemeClr val="dk1"/>
                </a:solidFill>
              </a:rPr>
              <a:t>returns</a:t>
            </a:r>
            <a:r>
              <a:rPr lang="en-CA" sz="1800" dirty="0">
                <a:solidFill>
                  <a:schemeClr val="dk1"/>
                </a:solidFill>
              </a:rPr>
              <a:t>.</a:t>
            </a:r>
          </a:p>
          <a:p>
            <a:pPr marL="457200" lvl="0" indent="-304800">
              <a:lnSpc>
                <a:spcPts val="2420"/>
              </a:lnSpc>
              <a:spcBef>
                <a:spcPts val="0"/>
              </a:spcBef>
              <a:buSzPct val="60000"/>
              <a:buChar char="●"/>
            </a:pPr>
            <a:r>
              <a:rPr lang="en-CA" sz="1800" dirty="0">
                <a:solidFill>
                  <a:schemeClr val="dk1"/>
                </a:solidFill>
              </a:rPr>
              <a:t>Managing fees and taxes effectively is key to </a:t>
            </a:r>
            <a:r>
              <a:rPr lang="en-CA" sz="1800" b="1" dirty="0">
                <a:solidFill>
                  <a:schemeClr val="dk1"/>
                </a:solidFill>
              </a:rPr>
              <a:t>maximizing</a:t>
            </a:r>
            <a:r>
              <a:rPr lang="en-CA" sz="1800" dirty="0">
                <a:solidFill>
                  <a:schemeClr val="dk1"/>
                </a:solidFill>
              </a:rPr>
              <a:t> your investment returns over time.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108DEC3-7AEB-FD16-BD60-3E9A400F4FE2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7883610" y="2063579"/>
            <a:ext cx="3564115" cy="3564116"/>
          </a:xfrm>
          <a:prstGeom prst="ellipse">
            <a:avLst/>
          </a:prstGeom>
          <a:solidFill>
            <a:srgbClr val="20588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05885"/>
              </a:solidFill>
            </a:endParaRPr>
          </a:p>
        </p:txBody>
      </p:sp>
      <p:pic>
        <p:nvPicPr>
          <p:cNvPr id="3" name="Picture 2" descr="A white line drawing of a money&#10;&#10;AI-generated content may be incorrect.">
            <a:extLst>
              <a:ext uri="{FF2B5EF4-FFF2-40B4-BE49-F238E27FC236}">
                <a16:creationId xmlns:a16="http://schemas.microsoft.com/office/drawing/2014/main" id="{F3A41705-E2E6-7904-6B1F-B60A004538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236" y="2325510"/>
            <a:ext cx="2986348" cy="293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2297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2F8765-4782-523F-BB78-E8D4A149C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E34F7-39FC-6405-1217-91559B054D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Fee detective activity</a:t>
            </a:r>
            <a:endParaRPr lang="en-US" b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AD19AF-51DF-C674-0291-E6820F1C4E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871" y="1930059"/>
            <a:ext cx="10767163" cy="4029786"/>
          </a:xfrm>
        </p:spPr>
        <p:txBody>
          <a:bodyPr>
            <a:noAutofit/>
          </a:bodyPr>
          <a:lstStyle/>
          <a:p>
            <a:pPr marL="11113" lvl="0" indent="0">
              <a:lnSpc>
                <a:spcPts val="2620"/>
              </a:lnSpc>
              <a:spcBef>
                <a:spcPts val="0"/>
              </a:spcBef>
              <a:buSzPct val="60000"/>
              <a:buNone/>
            </a:pPr>
            <a:r>
              <a:rPr lang="en-CA" sz="2300" dirty="0">
                <a:solidFill>
                  <a:schemeClr val="dk1"/>
                </a:solidFill>
              </a:rPr>
              <a:t>Each group will act as “fee detectives” for their assigned investor and will</a:t>
            </a:r>
          </a:p>
          <a:p>
            <a:pPr marL="11113" lvl="0" indent="0">
              <a:lnSpc>
                <a:spcPts val="2620"/>
              </a:lnSpc>
              <a:spcBef>
                <a:spcPts val="0"/>
              </a:spcBef>
              <a:buSzPct val="60000"/>
              <a:buNone/>
            </a:pPr>
            <a:br>
              <a:rPr lang="en-CA" sz="2300" dirty="0">
                <a:solidFill>
                  <a:schemeClr val="dk1"/>
                </a:solidFill>
              </a:rPr>
            </a:br>
            <a:r>
              <a:rPr lang="en-CA" sz="2300" dirty="0">
                <a:solidFill>
                  <a:schemeClr val="dk1"/>
                </a:solidFill>
              </a:rPr>
              <a:t>Step 1: Identify and calculate all applicable fees (commissions, MER, account fees, trailer loads, withdrawal fees, taxes).</a:t>
            </a:r>
          </a:p>
          <a:p>
            <a:pPr marL="11113" lvl="0" indent="0">
              <a:lnSpc>
                <a:spcPts val="2620"/>
              </a:lnSpc>
              <a:spcBef>
                <a:spcPts val="0"/>
              </a:spcBef>
              <a:buSzPct val="60000"/>
              <a:buNone/>
            </a:pPr>
            <a:br>
              <a:rPr lang="en-CA" sz="2300" dirty="0">
                <a:solidFill>
                  <a:schemeClr val="dk1"/>
                </a:solidFill>
              </a:rPr>
            </a:br>
            <a:r>
              <a:rPr lang="en-CA" sz="2300" dirty="0">
                <a:solidFill>
                  <a:schemeClr val="dk1"/>
                </a:solidFill>
              </a:rPr>
              <a:t>Step 2: Calculate total fees paid this year for their investor profile.</a:t>
            </a:r>
          </a:p>
          <a:p>
            <a:pPr marL="11113" lvl="0" indent="0">
              <a:lnSpc>
                <a:spcPts val="2620"/>
              </a:lnSpc>
              <a:spcBef>
                <a:spcPts val="0"/>
              </a:spcBef>
              <a:buSzPct val="60000"/>
              <a:buNone/>
            </a:pPr>
            <a:br>
              <a:rPr lang="en-CA" sz="2300" dirty="0">
                <a:solidFill>
                  <a:schemeClr val="dk1"/>
                </a:solidFill>
              </a:rPr>
            </a:br>
            <a:r>
              <a:rPr lang="en-CA" sz="2300" dirty="0">
                <a:solidFill>
                  <a:schemeClr val="dk1"/>
                </a:solidFill>
              </a:rPr>
              <a:t>Step 3: Analyze and recommend cost-saving strategies to reduce </a:t>
            </a:r>
            <a:br>
              <a:rPr lang="en-CA" sz="2300" dirty="0">
                <a:solidFill>
                  <a:schemeClr val="dk1"/>
                </a:solidFill>
              </a:rPr>
            </a:br>
            <a:r>
              <a:rPr lang="en-CA" sz="2300" dirty="0">
                <a:solidFill>
                  <a:schemeClr val="dk1"/>
                </a:solidFill>
              </a:rPr>
              <a:t>those fees.</a:t>
            </a:r>
          </a:p>
          <a:p>
            <a:pPr marL="11113" lvl="0" indent="0">
              <a:lnSpc>
                <a:spcPts val="2620"/>
              </a:lnSpc>
              <a:spcBef>
                <a:spcPts val="0"/>
              </a:spcBef>
              <a:buSzPct val="60000"/>
              <a:buNone/>
            </a:pPr>
            <a:br>
              <a:rPr lang="en-CA" sz="2300" dirty="0">
                <a:solidFill>
                  <a:schemeClr val="dk1"/>
                </a:solidFill>
              </a:rPr>
            </a:br>
            <a:r>
              <a:rPr lang="en-CA" sz="2300" dirty="0">
                <a:solidFill>
                  <a:schemeClr val="dk1"/>
                </a:solidFill>
              </a:rPr>
              <a:t>Step 4: Answer the reflection question for their profile to investigate potential savings.</a:t>
            </a:r>
          </a:p>
          <a:p>
            <a:pPr marL="11113" lvl="0" indent="0">
              <a:lnSpc>
                <a:spcPts val="2420"/>
              </a:lnSpc>
              <a:spcBef>
                <a:spcPts val="0"/>
              </a:spcBef>
              <a:buSzPct val="60000"/>
              <a:buChar char="●"/>
            </a:pPr>
            <a:endParaRPr lang="en-CA" sz="2300" dirty="0">
              <a:solidFill>
                <a:schemeClr val="dk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00049C-FE66-1276-6F73-15F049AC9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9605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B79B5A-338C-BDB3-9BCF-140145E995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634EE-91C3-8415-EAD7-2F29E03388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Presentation</a:t>
            </a:r>
            <a:endParaRPr lang="en-US" b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FD260-0B19-9A3B-6B1D-036CE28F4F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871" y="1991844"/>
            <a:ext cx="10022443" cy="4029786"/>
          </a:xfrm>
        </p:spPr>
        <p:txBody>
          <a:bodyPr>
            <a:noAutofit/>
          </a:bodyPr>
          <a:lstStyle/>
          <a:p>
            <a:pPr marL="457200" lvl="0" indent="-304800">
              <a:lnSpc>
                <a:spcPts val="3320"/>
              </a:lnSpc>
              <a:spcBef>
                <a:spcPts val="0"/>
              </a:spcBef>
              <a:buSzPct val="60000"/>
              <a:buChar char="●"/>
            </a:pPr>
            <a:r>
              <a:rPr lang="en-CA" dirty="0">
                <a:solidFill>
                  <a:schemeClr val="dk1"/>
                </a:solidFill>
              </a:rPr>
              <a:t>Prepare a chart paper, whiteboard or slideshow to present your findings!</a:t>
            </a:r>
          </a:p>
          <a:p>
            <a:pPr marL="457200" lvl="0" indent="-304800">
              <a:lnSpc>
                <a:spcPts val="3320"/>
              </a:lnSpc>
              <a:spcBef>
                <a:spcPts val="0"/>
              </a:spcBef>
              <a:buSzPct val="60000"/>
              <a:buChar char="●"/>
            </a:pPr>
            <a:r>
              <a:rPr lang="en-CA" dirty="0">
                <a:solidFill>
                  <a:schemeClr val="dk1"/>
                </a:solidFill>
              </a:rPr>
              <a:t>Ensure that each member of your team speaks equally.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160EBB-E2C2-207B-393C-9ADC5CCD8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4216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105BFE-7968-1B67-EB67-88D2CF194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25D73A2-1714-2EAC-0163-83E02D3B2ADE}"/>
              </a:ext>
            </a:extLst>
          </p:cNvPr>
          <p:cNvSpPr/>
          <p:nvPr/>
        </p:nvSpPr>
        <p:spPr>
          <a:xfrm>
            <a:off x="0" y="1447006"/>
            <a:ext cx="12192000" cy="3963988"/>
          </a:xfrm>
          <a:prstGeom prst="rect">
            <a:avLst/>
          </a:prstGeom>
          <a:solidFill>
            <a:srgbClr val="B9E5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E0EFD8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5B5867-01E0-8896-2FE1-E3C2F46CC6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6903" y="2866768"/>
            <a:ext cx="11098447" cy="1013788"/>
          </a:xfrm>
        </p:spPr>
        <p:txBody>
          <a:bodyPr/>
          <a:lstStyle/>
          <a:p>
            <a:pPr>
              <a:spcBef>
                <a:spcPts val="1000"/>
              </a:spcBef>
            </a:pPr>
            <a:r>
              <a:rPr lang="en-CA" sz="4500" dirty="0"/>
              <a:t>Which profile faced the highest costs?</a:t>
            </a:r>
            <a:endParaRPr lang="en-US" sz="3000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1C522D-0C2A-F7C1-00D2-0186E2724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2492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4EA3A8-DB35-4C98-808B-A72CC7764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1A190-84DD-15B5-2866-6EFAD97666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Highest fees: Profile 6: Retirement Rita</a:t>
            </a:r>
            <a:br>
              <a:rPr lang="en-US" dirty="0"/>
            </a:br>
            <a:endParaRPr lang="en-US" b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831256-D351-5BAD-CBEE-854E50A0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871" y="1991844"/>
            <a:ext cx="10022443" cy="4029786"/>
          </a:xfrm>
        </p:spPr>
        <p:txBody>
          <a:bodyPr>
            <a:noAutofit/>
          </a:bodyPr>
          <a:lstStyle/>
          <a:p>
            <a:pPr marL="457200" lvl="0" indent="-304800">
              <a:lnSpc>
                <a:spcPts val="3320"/>
              </a:lnSpc>
              <a:spcBef>
                <a:spcPts val="0"/>
              </a:spcBef>
              <a:buSzPct val="60000"/>
              <a:buChar char="●"/>
            </a:pPr>
            <a:r>
              <a:rPr lang="en-CA" b="1" dirty="0">
                <a:solidFill>
                  <a:schemeClr val="dk1"/>
                </a:solidFill>
              </a:rPr>
              <a:t>Total fees: $3,700</a:t>
            </a:r>
          </a:p>
          <a:p>
            <a:pPr marL="457200" lvl="0" indent="-304800">
              <a:lnSpc>
                <a:spcPts val="3320"/>
              </a:lnSpc>
              <a:spcBef>
                <a:spcPts val="0"/>
              </a:spcBef>
              <a:buSzPct val="60000"/>
              <a:buChar char="●"/>
            </a:pPr>
            <a:r>
              <a:rPr lang="en-CA" i="1" dirty="0">
                <a:solidFill>
                  <a:schemeClr val="dk1"/>
                </a:solidFill>
              </a:rPr>
              <a:t>Why so high?</a:t>
            </a:r>
          </a:p>
          <a:p>
            <a:pPr marL="804863" lvl="0" indent="-304800">
              <a:lnSpc>
                <a:spcPts val="3320"/>
              </a:lnSpc>
              <a:spcBef>
                <a:spcPts val="0"/>
              </a:spcBef>
              <a:buSzPct val="60000"/>
              <a:buChar char="●"/>
            </a:pPr>
            <a:r>
              <a:rPr lang="en-CA" dirty="0">
                <a:solidFill>
                  <a:schemeClr val="dk1"/>
                </a:solidFill>
              </a:rPr>
              <a:t>Large mutual fund investment with </a:t>
            </a:r>
            <a:r>
              <a:rPr lang="en-CA" b="1" dirty="0">
                <a:solidFill>
                  <a:schemeClr val="dk1"/>
                </a:solidFill>
              </a:rPr>
              <a:t>high MER (2%).</a:t>
            </a:r>
          </a:p>
          <a:p>
            <a:pPr marL="804863" lvl="0" indent="-304800">
              <a:lnSpc>
                <a:spcPts val="3320"/>
              </a:lnSpc>
              <a:spcBef>
                <a:spcPts val="0"/>
              </a:spcBef>
              <a:buSzPct val="60000"/>
              <a:buChar char="●"/>
            </a:pPr>
            <a:r>
              <a:rPr lang="en-CA" b="1" dirty="0">
                <a:solidFill>
                  <a:schemeClr val="dk1"/>
                </a:solidFill>
              </a:rPr>
              <a:t>Front-end load (2%) </a:t>
            </a:r>
            <a:r>
              <a:rPr lang="en-CA" dirty="0">
                <a:solidFill>
                  <a:schemeClr val="dk1"/>
                </a:solidFill>
              </a:rPr>
              <a:t>on the entire $80,000.</a:t>
            </a:r>
          </a:p>
          <a:p>
            <a:pPr marL="804863" lvl="0" indent="-304800">
              <a:lnSpc>
                <a:spcPts val="3320"/>
              </a:lnSpc>
              <a:spcBef>
                <a:spcPts val="0"/>
              </a:spcBef>
              <a:buSzPct val="60000"/>
              <a:buChar char="●"/>
            </a:pPr>
            <a:r>
              <a:rPr lang="en-CA" dirty="0">
                <a:solidFill>
                  <a:schemeClr val="dk1"/>
                </a:solidFill>
              </a:rPr>
              <a:t>Ongoing </a:t>
            </a:r>
            <a:r>
              <a:rPr lang="en-CA" b="1" dirty="0">
                <a:solidFill>
                  <a:schemeClr val="dk1"/>
                </a:solidFill>
              </a:rPr>
              <a:t>trailer fees </a:t>
            </a:r>
            <a:r>
              <a:rPr lang="en-CA" dirty="0">
                <a:solidFill>
                  <a:schemeClr val="dk1"/>
                </a:solidFill>
              </a:rPr>
              <a:t>and </a:t>
            </a:r>
            <a:r>
              <a:rPr lang="en-CA" b="1" dirty="0">
                <a:solidFill>
                  <a:schemeClr val="dk1"/>
                </a:solidFill>
              </a:rPr>
              <a:t>withdrawal/account fees</a:t>
            </a:r>
            <a:r>
              <a:rPr lang="en-CA" dirty="0">
                <a:solidFill>
                  <a:schemeClr val="dk1"/>
                </a:solidFill>
              </a:rPr>
              <a:t>.</a:t>
            </a:r>
          </a:p>
          <a:p>
            <a:pPr marL="804863" lvl="0" indent="-304800">
              <a:lnSpc>
                <a:spcPts val="3320"/>
              </a:lnSpc>
              <a:spcBef>
                <a:spcPts val="0"/>
              </a:spcBef>
              <a:buSzPct val="60000"/>
              <a:buChar char="●"/>
            </a:pPr>
            <a:r>
              <a:rPr lang="en-CA" dirty="0">
                <a:solidFill>
                  <a:schemeClr val="dk1"/>
                </a:solidFill>
              </a:rPr>
              <a:t>RRSP withdrawals are </a:t>
            </a:r>
            <a:r>
              <a:rPr lang="en-CA" b="1" dirty="0">
                <a:solidFill>
                  <a:schemeClr val="dk1"/>
                </a:solidFill>
              </a:rPr>
              <a:t>taxable as income</a:t>
            </a:r>
            <a:r>
              <a:rPr lang="en-CA" dirty="0">
                <a:solidFill>
                  <a:schemeClr val="dk1"/>
                </a:solidFill>
              </a:rPr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F7F7AC-27DE-F7C9-0048-1F23760AD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291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8E34A-38AF-F096-37AD-F34DF98A75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7870" y="1160463"/>
            <a:ext cx="9627027" cy="668337"/>
          </a:xfrm>
        </p:spPr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AFF6CB-665F-4159-BEA6-714327D761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870" y="1989436"/>
            <a:ext cx="11251795" cy="4003591"/>
          </a:xfrm>
        </p:spPr>
        <p:txBody>
          <a:bodyPr>
            <a:noAutofit/>
          </a:bodyPr>
          <a:lstStyle/>
          <a:p>
            <a:pPr marL="365125" lvl="0" indent="-219075">
              <a:spcBef>
                <a:spcPts val="1200"/>
              </a:spcBef>
              <a:buSzPts val="1300"/>
              <a:buChar char="●"/>
            </a:pPr>
            <a:r>
              <a:rPr lang="en-CA" sz="1600" dirty="0">
                <a:solidFill>
                  <a:srgbClr val="000000"/>
                </a:solidFill>
              </a:rPr>
              <a:t>Identify and explain the common types of fees associated with DIY (do-it-yourself) investing platforms, including</a:t>
            </a:r>
          </a:p>
          <a:p>
            <a:pPr marL="585788" lvl="1" indent="-220663" algn="l">
              <a:lnSpc>
                <a:spcPct val="100000"/>
              </a:lnSpc>
              <a:spcBef>
                <a:spcPts val="0"/>
              </a:spcBef>
              <a:buClr>
                <a:srgbClr val="A2AAAD"/>
              </a:buClr>
              <a:buSzPts val="1300"/>
              <a:buChar char="●"/>
            </a:pPr>
            <a:r>
              <a:rPr lang="en-CA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commission fees</a:t>
            </a:r>
          </a:p>
          <a:p>
            <a:pPr marL="585788" lvl="1" indent="-220663" algn="l">
              <a:lnSpc>
                <a:spcPct val="100000"/>
              </a:lnSpc>
              <a:spcBef>
                <a:spcPts val="0"/>
              </a:spcBef>
              <a:buClr>
                <a:srgbClr val="A2AAAD"/>
              </a:buClr>
              <a:buSzPts val="1300"/>
              <a:buChar char="●"/>
            </a:pPr>
            <a:r>
              <a:rPr lang="en-CA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maintenance fees</a:t>
            </a:r>
          </a:p>
          <a:p>
            <a:pPr marL="585788" lvl="1" indent="-220663" algn="l">
              <a:lnSpc>
                <a:spcPct val="100000"/>
              </a:lnSpc>
              <a:spcBef>
                <a:spcPts val="0"/>
              </a:spcBef>
              <a:buClr>
                <a:srgbClr val="A2AAAD"/>
              </a:buClr>
              <a:buSzPts val="1300"/>
              <a:buChar char="●"/>
            </a:pPr>
            <a:r>
              <a:rPr lang="en-CA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withdrawal and inactivity fees</a:t>
            </a:r>
          </a:p>
          <a:p>
            <a:pPr marL="365125" lvl="0" indent="-219075">
              <a:spcBef>
                <a:spcPts val="0"/>
              </a:spcBef>
              <a:buSzPts val="1300"/>
              <a:buChar char="●"/>
            </a:pPr>
            <a:r>
              <a:rPr lang="en-CA" sz="1600" dirty="0">
                <a:solidFill>
                  <a:srgbClr val="000000"/>
                </a:solidFill>
              </a:rPr>
              <a:t>Differentiate between the types of sales commissions charged by financial advisors, including</a:t>
            </a:r>
          </a:p>
          <a:p>
            <a:pPr marL="585788" lvl="1" indent="-220663" algn="l">
              <a:lnSpc>
                <a:spcPct val="100000"/>
              </a:lnSpc>
              <a:spcBef>
                <a:spcPts val="0"/>
              </a:spcBef>
              <a:buClr>
                <a:srgbClr val="A2AAAD"/>
              </a:buClr>
              <a:buSzPts val="1300"/>
              <a:buChar char="●"/>
            </a:pPr>
            <a:r>
              <a:rPr lang="en-CA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front-end load</a:t>
            </a:r>
          </a:p>
          <a:p>
            <a:pPr marL="585788" lvl="1" indent="-220663" algn="l">
              <a:lnSpc>
                <a:spcPct val="100000"/>
              </a:lnSpc>
              <a:spcBef>
                <a:spcPts val="0"/>
              </a:spcBef>
              <a:buClr>
                <a:srgbClr val="A2AAAD"/>
              </a:buClr>
              <a:buSzPts val="1300"/>
              <a:buChar char="●"/>
            </a:pPr>
            <a:r>
              <a:rPr lang="en-CA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back-end load (deferred sales charge)</a:t>
            </a:r>
          </a:p>
          <a:p>
            <a:pPr marL="585788" lvl="1" indent="-220663" algn="l">
              <a:lnSpc>
                <a:spcPct val="100000"/>
              </a:lnSpc>
              <a:spcBef>
                <a:spcPts val="0"/>
              </a:spcBef>
              <a:buClr>
                <a:srgbClr val="A2AAAD"/>
              </a:buClr>
              <a:buSzPts val="1300"/>
              <a:buChar char="●"/>
            </a:pPr>
            <a:r>
              <a:rPr lang="en-CA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level load fees</a:t>
            </a:r>
          </a:p>
          <a:p>
            <a:pPr marL="365125" lvl="0" indent="-231775">
              <a:spcBef>
                <a:spcPts val="0"/>
              </a:spcBef>
              <a:buSzPts val="1300"/>
              <a:buChar char="●"/>
            </a:pPr>
            <a:r>
              <a:rPr lang="en-CA" sz="1600" dirty="0">
                <a:solidFill>
                  <a:srgbClr val="000000"/>
                </a:solidFill>
              </a:rPr>
              <a:t>Understand the management expense ratio (MER) in mutual funds and ETFs, including its key components.</a:t>
            </a:r>
          </a:p>
          <a:p>
            <a:pPr marL="365125" lvl="0" indent="-231775">
              <a:spcBef>
                <a:spcPts val="0"/>
              </a:spcBef>
              <a:buSzPts val="1300"/>
              <a:buChar char="●"/>
            </a:pPr>
            <a:r>
              <a:rPr lang="en-CA" sz="1600" dirty="0">
                <a:solidFill>
                  <a:srgbClr val="000000"/>
                </a:solidFill>
              </a:rPr>
              <a:t>Recognize the role of brokers in both DIY and advisor-assisted investing, and compare brokerage fee structures (e.g., commission-based vs. commission-free platforms).</a:t>
            </a:r>
          </a:p>
          <a:p>
            <a:pPr marL="365125" lvl="0" indent="-231775">
              <a:spcBef>
                <a:spcPts val="0"/>
              </a:spcBef>
              <a:buSzPts val="1300"/>
              <a:buChar char="●"/>
            </a:pPr>
            <a:r>
              <a:rPr lang="en-CA" sz="1600" dirty="0">
                <a:solidFill>
                  <a:srgbClr val="000000"/>
                </a:solidFill>
              </a:rPr>
              <a:t>Analyze key considerations when managing investment costs.</a:t>
            </a:r>
          </a:p>
          <a:p>
            <a:pPr marL="365125" lvl="0" indent="-231775">
              <a:spcBef>
                <a:spcPts val="0"/>
              </a:spcBef>
              <a:buSzPts val="1300"/>
              <a:buChar char="●"/>
            </a:pPr>
            <a:r>
              <a:rPr lang="en-CA" sz="1600" dirty="0">
                <a:solidFill>
                  <a:srgbClr val="000000"/>
                </a:solidFill>
              </a:rPr>
              <a:t>Apply knowledge of fees and tax rules to make informed decisions that help maximize investment returns over time.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A5DADA-BE06-D202-DBAE-ED5B628E5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4345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9D29C9-6D19-51A2-F458-AD0A764823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2A2C246-A620-0373-B337-DCBBE2905635}"/>
              </a:ext>
            </a:extLst>
          </p:cNvPr>
          <p:cNvSpPr/>
          <p:nvPr/>
        </p:nvSpPr>
        <p:spPr>
          <a:xfrm>
            <a:off x="0" y="1447006"/>
            <a:ext cx="12192000" cy="3963988"/>
          </a:xfrm>
          <a:prstGeom prst="rect">
            <a:avLst/>
          </a:prstGeom>
          <a:solidFill>
            <a:srgbClr val="B9E5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E0EFD8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098131-8E1F-FF0C-209B-04A1C36903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6904" y="2866768"/>
            <a:ext cx="10505324" cy="1013788"/>
          </a:xfrm>
        </p:spPr>
        <p:txBody>
          <a:bodyPr/>
          <a:lstStyle/>
          <a:p>
            <a:pPr>
              <a:spcBef>
                <a:spcPts val="1000"/>
              </a:spcBef>
            </a:pPr>
            <a:r>
              <a:rPr lang="en-CA" sz="4500" dirty="0"/>
              <a:t>Which strategies were most effective in reducing fees?</a:t>
            </a:r>
            <a:br>
              <a:rPr lang="en-CA" sz="4500" dirty="0"/>
            </a:br>
            <a:endParaRPr lang="en-US" sz="3000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FE222B-C849-511E-874E-7151B515A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8081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58468A-DFAF-4FD5-58BA-58F0D6FDA2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B0D23-2200-A879-7364-3EFE2D1C97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Which strategies were most effective in reducing fees?</a:t>
            </a:r>
            <a:br>
              <a:rPr lang="en-US" dirty="0"/>
            </a:br>
            <a:endParaRPr lang="en-US" b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F93B31-D0C8-B50D-205E-CF704E70FD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871" y="1991844"/>
            <a:ext cx="11158192" cy="4029786"/>
          </a:xfrm>
        </p:spPr>
        <p:txBody>
          <a:bodyPr>
            <a:noAutofit/>
          </a:bodyPr>
          <a:lstStyle/>
          <a:p>
            <a:pPr marL="88900" lvl="0" indent="0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ts val="2200"/>
              <a:buNone/>
            </a:pPr>
            <a:r>
              <a:rPr lang="en-CA" b="1" dirty="0"/>
              <a:t>1. Switching to lower-cost ETFs (DIY Dana and Active Trader Asha)</a:t>
            </a:r>
          </a:p>
          <a:p>
            <a:pPr marL="450850" indent="-268288">
              <a:spcBef>
                <a:spcPts val="0"/>
              </a:spcBef>
              <a:spcAft>
                <a:spcPts val="1000"/>
              </a:spcAft>
              <a:buSzPts val="2200"/>
            </a:pPr>
            <a:r>
              <a:rPr lang="en-CA" b="1" dirty="0"/>
              <a:t>Asha</a:t>
            </a:r>
            <a:r>
              <a:rPr lang="en-CA" dirty="0"/>
              <a:t> saved </a:t>
            </a:r>
            <a:r>
              <a:rPr lang="en-CA" b="1" dirty="0"/>
              <a:t>$250 </a:t>
            </a:r>
            <a:r>
              <a:rPr lang="en-CA" dirty="0"/>
              <a:t>in the reflection boost simply by reducing trades and using </a:t>
            </a:r>
            <a:r>
              <a:rPr lang="en-CA" b="1" dirty="0"/>
              <a:t>commission-free ETFs </a:t>
            </a:r>
            <a:r>
              <a:rPr lang="en-CA" dirty="0"/>
              <a:t>instead of paid stock trades.</a:t>
            </a:r>
          </a:p>
          <a:p>
            <a:pPr marL="450850" indent="-268288">
              <a:spcBef>
                <a:spcPts val="0"/>
              </a:spcBef>
              <a:spcAft>
                <a:spcPts val="1000"/>
              </a:spcAft>
              <a:buSzPts val="2200"/>
            </a:pPr>
            <a:r>
              <a:rPr lang="en-CA" b="1" dirty="0"/>
              <a:t>Dana</a:t>
            </a:r>
            <a:r>
              <a:rPr lang="en-CA" dirty="0"/>
              <a:t> could also save by watching for platform fees, avoiding too-frequent trading and using ETFs instead of stocks to reduce both commissions and possible future MERs.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D7F987-2E1D-C673-C099-C41621DB5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9184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BE86F-666C-3252-0590-1CDB3B709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6D7B4-3C7F-32C1-58D1-9836E0439F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Which strategies were most effective in reducing fees?</a:t>
            </a:r>
            <a:br>
              <a:rPr lang="en-US" dirty="0"/>
            </a:br>
            <a:endParaRPr lang="en-US" b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937A25-0B02-EB51-62CE-79B551A8BB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871" y="1991844"/>
            <a:ext cx="11158192" cy="4029786"/>
          </a:xfrm>
        </p:spPr>
        <p:txBody>
          <a:bodyPr>
            <a:noAutofit/>
          </a:bodyPr>
          <a:lstStyle/>
          <a:p>
            <a:pPr marL="88900" lvl="0" indent="0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ts val="2200"/>
              <a:buNone/>
            </a:pPr>
            <a:r>
              <a:rPr lang="en-CA" b="1" dirty="0"/>
              <a:t>2. Avoiding front-end and back-end loads (Mutual Fund Max and Balanced Bob)</a:t>
            </a:r>
          </a:p>
          <a:p>
            <a:pPr marL="365125" indent="-231775">
              <a:spcBef>
                <a:spcPts val="0"/>
              </a:spcBef>
              <a:spcAft>
                <a:spcPts val="1000"/>
              </a:spcAft>
              <a:buSzPts val="2200"/>
            </a:pPr>
            <a:r>
              <a:rPr lang="en-CA" dirty="0"/>
              <a:t>If </a:t>
            </a:r>
            <a:r>
              <a:rPr lang="en-CA" b="1" dirty="0"/>
              <a:t>Max</a:t>
            </a:r>
            <a:r>
              <a:rPr lang="en-CA" dirty="0"/>
              <a:t> chose </a:t>
            </a:r>
            <a:r>
              <a:rPr lang="en-CA" b="1" dirty="0"/>
              <a:t>no-load funds </a:t>
            </a:r>
            <a:r>
              <a:rPr lang="en-CA" dirty="0"/>
              <a:t>or </a:t>
            </a:r>
            <a:r>
              <a:rPr lang="en-CA" b="1" dirty="0"/>
              <a:t>low-MER ETFs</a:t>
            </a:r>
            <a:r>
              <a:rPr lang="en-CA" dirty="0"/>
              <a:t>, he could avoid the initial </a:t>
            </a:r>
            <a:r>
              <a:rPr lang="en-CA" b="1" dirty="0"/>
              <a:t>$750 front-end load </a:t>
            </a:r>
            <a:r>
              <a:rPr lang="en-CA" dirty="0"/>
              <a:t>and save hundreds annually on MERs.</a:t>
            </a:r>
          </a:p>
          <a:p>
            <a:pPr marL="365125" indent="-231775">
              <a:spcBef>
                <a:spcPts val="0"/>
              </a:spcBef>
              <a:spcAft>
                <a:spcPts val="1000"/>
              </a:spcAft>
              <a:buSzPts val="2200"/>
            </a:pPr>
            <a:r>
              <a:rPr lang="en-CA" b="1" dirty="0"/>
              <a:t>Bob</a:t>
            </a:r>
            <a:r>
              <a:rPr lang="en-CA" dirty="0"/>
              <a:t> would avoid the </a:t>
            </a:r>
            <a:r>
              <a:rPr lang="en-CA" b="1" dirty="0"/>
              <a:t>5% back-end load </a:t>
            </a:r>
            <a:r>
              <a:rPr lang="en-CA" dirty="0"/>
              <a:t>by staying invested longer or switching to no-load options.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05B2EF-AC35-AA88-ED1B-751BEF5F5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265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09EF2C-143B-7838-B694-17F63E4542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0AC61-07F9-0938-5416-EDFD8182F0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Which strategies were most effective in reducing fees?</a:t>
            </a:r>
            <a:br>
              <a:rPr lang="en-US" dirty="0"/>
            </a:br>
            <a:endParaRPr lang="en-US" b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C3FE16-038F-86BE-F150-867D61CF84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871" y="1991844"/>
            <a:ext cx="9997729" cy="4029786"/>
          </a:xfrm>
        </p:spPr>
        <p:txBody>
          <a:bodyPr>
            <a:noAutofit/>
          </a:bodyPr>
          <a:lstStyle/>
          <a:p>
            <a:pPr marL="88900" lvl="0" indent="0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ts val="2200"/>
              <a:buNone/>
            </a:pPr>
            <a:r>
              <a:rPr lang="en-CA" b="1" dirty="0"/>
              <a:t>3. Negotiating or choosing flat-fee advisors (Advised Alice)</a:t>
            </a:r>
          </a:p>
          <a:p>
            <a:pPr marL="88900" indent="0">
              <a:spcBef>
                <a:spcPts val="0"/>
              </a:spcBef>
              <a:spcAft>
                <a:spcPts val="1000"/>
              </a:spcAft>
              <a:buSzPts val="2200"/>
              <a:buNone/>
            </a:pPr>
            <a:r>
              <a:rPr lang="en" b="1" dirty="0">
                <a:solidFill>
                  <a:schemeClr val="dk1"/>
                </a:solidFill>
              </a:rPr>
              <a:t>Alice</a:t>
            </a:r>
            <a:r>
              <a:rPr lang="en" dirty="0">
                <a:solidFill>
                  <a:schemeClr val="dk1"/>
                </a:solidFill>
              </a:rPr>
              <a:t> could save by</a:t>
            </a:r>
            <a:endParaRPr lang="en-CA" dirty="0"/>
          </a:p>
          <a:p>
            <a:pPr marL="401638" indent="-312738">
              <a:spcBef>
                <a:spcPts val="0"/>
              </a:spcBef>
              <a:spcAft>
                <a:spcPts val="1000"/>
              </a:spcAft>
              <a:buSzPts val="2200"/>
            </a:pPr>
            <a:r>
              <a:rPr lang="en-CA" dirty="0"/>
              <a:t>choosing an advisor with a </a:t>
            </a:r>
            <a:r>
              <a:rPr lang="en-CA" b="1" dirty="0"/>
              <a:t>flat annual fee </a:t>
            </a:r>
            <a:r>
              <a:rPr lang="en-CA" dirty="0"/>
              <a:t>rather than percentage-based trailer fees</a:t>
            </a:r>
          </a:p>
          <a:p>
            <a:pPr marL="401638" indent="-312738">
              <a:spcBef>
                <a:spcPts val="0"/>
              </a:spcBef>
              <a:spcAft>
                <a:spcPts val="1000"/>
              </a:spcAft>
              <a:buSzPts val="2200"/>
            </a:pPr>
            <a:r>
              <a:rPr lang="en-CA" dirty="0"/>
              <a:t>moving to a platform that charges less in transaction and trailer costs</a:t>
            </a:r>
          </a:p>
          <a:p>
            <a:pPr marL="401638" indent="-312738">
              <a:spcBef>
                <a:spcPts val="0"/>
              </a:spcBef>
              <a:spcAft>
                <a:spcPts val="1000"/>
              </a:spcAft>
              <a:buSzPts val="2200"/>
            </a:pPr>
            <a:r>
              <a:rPr lang="en-CA" dirty="0"/>
              <a:t>using </a:t>
            </a:r>
            <a:r>
              <a:rPr lang="en-CA" b="1" dirty="0"/>
              <a:t>fee-based advice </a:t>
            </a:r>
            <a:r>
              <a:rPr lang="en-CA" dirty="0"/>
              <a:t>rather than commission-based products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422DD9-3262-D0FC-6134-412DF9E7A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8396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63975E-64C9-FCA9-4FDB-092357DD7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33C21-DA9B-87EB-B477-3A75974D0A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Which strategies were most effective in reducing fees?</a:t>
            </a:r>
            <a:br>
              <a:rPr lang="en-US" dirty="0"/>
            </a:br>
            <a:endParaRPr lang="en-US" b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71C807-9FFC-B1DD-0341-FE255089EA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871" y="1991844"/>
            <a:ext cx="10207794" cy="4029786"/>
          </a:xfrm>
        </p:spPr>
        <p:txBody>
          <a:bodyPr>
            <a:noAutofit/>
          </a:bodyPr>
          <a:lstStyle/>
          <a:p>
            <a:pPr marL="88900" lvl="0" indent="0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ts val="2200"/>
              <a:buNone/>
            </a:pPr>
            <a:r>
              <a:rPr lang="en-CA" b="1" dirty="0"/>
              <a:t>4. Reducing high MERs (Retirement Rita)</a:t>
            </a:r>
          </a:p>
          <a:p>
            <a:pPr marL="401638" indent="-312738">
              <a:spcBef>
                <a:spcPts val="0"/>
              </a:spcBef>
              <a:spcAft>
                <a:spcPts val="1000"/>
              </a:spcAft>
              <a:buSzPts val="2200"/>
            </a:pPr>
            <a:r>
              <a:rPr lang="en-CA" b="1" dirty="0"/>
              <a:t>Rita</a:t>
            </a:r>
            <a:r>
              <a:rPr lang="en-CA" dirty="0"/>
              <a:t> faced huge costs mainly because of the </a:t>
            </a:r>
            <a:r>
              <a:rPr lang="en-CA" b="1" dirty="0"/>
              <a:t>2% MER </a:t>
            </a:r>
            <a:r>
              <a:rPr lang="en-CA" dirty="0"/>
              <a:t>and </a:t>
            </a:r>
            <a:r>
              <a:rPr lang="en-CA" b="1" dirty="0"/>
              <a:t>front-end load</a:t>
            </a:r>
            <a:r>
              <a:rPr lang="en-CA" dirty="0"/>
              <a:t>.</a:t>
            </a:r>
          </a:p>
          <a:p>
            <a:pPr marL="401638" indent="-312738">
              <a:spcBef>
                <a:spcPts val="0"/>
              </a:spcBef>
              <a:spcAft>
                <a:spcPts val="1000"/>
              </a:spcAft>
              <a:buSzPts val="2200"/>
            </a:pPr>
            <a:r>
              <a:rPr lang="en-CA" dirty="0"/>
              <a:t>By moving her funds into </a:t>
            </a:r>
            <a:r>
              <a:rPr lang="en-CA" b="1" dirty="0"/>
              <a:t>low-fee index funds or ETFs </a:t>
            </a:r>
            <a:r>
              <a:rPr lang="en-CA" dirty="0"/>
              <a:t>(MERs under 0.5%), she could save thousands yearly, which is especially critical now that she’s withdrawing from her account.</a:t>
            </a:r>
          </a:p>
          <a:p>
            <a:pPr marL="401638" indent="-312738">
              <a:spcBef>
                <a:spcPts val="0"/>
              </a:spcBef>
              <a:spcAft>
                <a:spcPts val="1000"/>
              </a:spcAft>
              <a:buSzPts val="2200"/>
            </a:pPr>
            <a:r>
              <a:rPr lang="en-CA" dirty="0"/>
              <a:t>Also, consolidating accounts to avoid </a:t>
            </a:r>
            <a:r>
              <a:rPr lang="en-CA" b="1" dirty="0"/>
              <a:t>account maintenance fees </a:t>
            </a:r>
            <a:r>
              <a:rPr lang="en-CA" dirty="0"/>
              <a:t>would help.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521AB9-74B4-1B97-9B6F-5F652DD76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2828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A58B44-FFEF-658A-8008-C7593CB120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F0286-FD9B-1EFA-6333-FE94B05DAB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Final insights</a:t>
            </a:r>
            <a:endParaRPr lang="en-US" b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DF8352-CF37-6B34-FEEA-EE34CFF4D9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871" y="1991844"/>
            <a:ext cx="11158192" cy="4029786"/>
          </a:xfrm>
        </p:spPr>
        <p:txBody>
          <a:bodyPr>
            <a:noAutofit/>
          </a:bodyPr>
          <a:lstStyle/>
          <a:p>
            <a:pPr marL="401638" indent="-312738">
              <a:spcBef>
                <a:spcPts val="0"/>
              </a:spcBef>
              <a:spcAft>
                <a:spcPts val="1000"/>
              </a:spcAft>
              <a:buSzPts val="2200"/>
            </a:pPr>
            <a:r>
              <a:rPr lang="en-CA" dirty="0"/>
              <a:t>Profiles using </a:t>
            </a:r>
            <a:r>
              <a:rPr lang="en-CA" b="1" dirty="0"/>
              <a:t>RRSPs</a:t>
            </a:r>
            <a:r>
              <a:rPr lang="en-CA" dirty="0"/>
              <a:t> (Asha, Alice, Rita) face </a:t>
            </a:r>
            <a:r>
              <a:rPr lang="en-CA" b="1" dirty="0"/>
              <a:t>deferred taxes </a:t>
            </a:r>
            <a:r>
              <a:rPr lang="en-CA" dirty="0"/>
              <a:t>but must pay tax upon withdrawal (as Rita did).</a:t>
            </a:r>
          </a:p>
          <a:p>
            <a:pPr marL="401638" indent="-312738">
              <a:spcBef>
                <a:spcPts val="0"/>
              </a:spcBef>
              <a:spcAft>
                <a:spcPts val="1000"/>
              </a:spcAft>
              <a:buSzPts val="2200"/>
            </a:pPr>
            <a:r>
              <a:rPr lang="en-CA" b="1" dirty="0"/>
              <a:t>TFSA profiles </a:t>
            </a:r>
            <a:r>
              <a:rPr lang="en-CA" dirty="0"/>
              <a:t>(like Dana) are tax-free, which helped keep her costs lower overall despite trading.</a:t>
            </a:r>
          </a:p>
          <a:p>
            <a:pPr marL="401638" indent="-312738">
              <a:spcBef>
                <a:spcPts val="0"/>
              </a:spcBef>
              <a:spcAft>
                <a:spcPts val="1000"/>
              </a:spcAft>
              <a:buSzPts val="2200"/>
            </a:pPr>
            <a:r>
              <a:rPr lang="en-CA" b="1" dirty="0"/>
              <a:t>Non-registered accounts </a:t>
            </a:r>
            <a:r>
              <a:rPr lang="en-CA" dirty="0"/>
              <a:t>(Max, Bob) face </a:t>
            </a:r>
            <a:r>
              <a:rPr lang="en-CA" b="1" dirty="0"/>
              <a:t>capital gains tax</a:t>
            </a:r>
            <a:r>
              <a:rPr lang="en-CA" dirty="0"/>
              <a:t> and should be extra careful with fees and loads.</a:t>
            </a:r>
          </a:p>
          <a:p>
            <a:pPr marL="401638" indent="-312738">
              <a:spcBef>
                <a:spcPts val="0"/>
              </a:spcBef>
              <a:spcAft>
                <a:spcPts val="1000"/>
              </a:spcAft>
              <a:buSzPts val="2200"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E97CB1-A5E0-F15B-1224-FB28C311E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447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B6585-B345-4084-A2F5-7ED340007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FBEDDC-A337-2D81-B9B4-26CEF210A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3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4681D7B-909F-3081-0628-DDD789B175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7871" y="2043967"/>
            <a:ext cx="10232508" cy="668337"/>
          </a:xfrm>
        </p:spPr>
        <p:txBody>
          <a:bodyPr/>
          <a:lstStyle/>
          <a:p>
            <a:r>
              <a:rPr lang="en-CA" sz="4500" dirty="0"/>
              <a:t>Minds on: Create a Venn diagram that places all the investment fees in the correct spot.</a:t>
            </a:r>
          </a:p>
        </p:txBody>
      </p:sp>
    </p:spTree>
    <p:extLst>
      <p:ext uri="{BB962C8B-B14F-4D97-AF65-F5344CB8AC3E}">
        <p14:creationId xmlns:p14="http://schemas.microsoft.com/office/powerpoint/2010/main" val="291454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88BF9D-E15A-0075-047C-1DC1FA6D9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4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476BC85-98B9-A06E-244E-50E7FC9EEE73}"/>
              </a:ext>
            </a:extLst>
          </p:cNvPr>
          <p:cNvSpPr/>
          <p:nvPr/>
        </p:nvSpPr>
        <p:spPr>
          <a:xfrm>
            <a:off x="0" y="2057400"/>
            <a:ext cx="12192000" cy="3963988"/>
          </a:xfrm>
          <a:prstGeom prst="rect">
            <a:avLst/>
          </a:prstGeom>
          <a:solidFill>
            <a:srgbClr val="B9E5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E0EFD8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909A398-83B7-A8D0-DC6C-669CB8D85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7870" y="1160463"/>
            <a:ext cx="11158193" cy="668337"/>
          </a:xfrm>
        </p:spPr>
        <p:txBody>
          <a:bodyPr/>
          <a:lstStyle/>
          <a:p>
            <a:r>
              <a:rPr lang="en-US" dirty="0"/>
              <a:t>Investing fees explained</a:t>
            </a:r>
          </a:p>
        </p:txBody>
      </p:sp>
      <p:pic>
        <p:nvPicPr>
          <p:cNvPr id="7" name="Online Media 6" descr="Investing fees explained">
            <a:hlinkClick r:id="" action="ppaction://media"/>
            <a:extLst>
              <a:ext uri="{FF2B5EF4-FFF2-40B4-BE49-F238E27FC236}">
                <a16:creationId xmlns:a16="http://schemas.microsoft.com/office/drawing/2014/main" id="{3F453155-E3B9-4766-B972-4A358D2C412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290483" y="2420027"/>
            <a:ext cx="5611034" cy="317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264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370C1204-2D63-257B-A323-05B3FB30D188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7883610" y="1828800"/>
            <a:ext cx="3564115" cy="3564115"/>
          </a:xfrm>
          <a:prstGeom prst="ellipse">
            <a:avLst/>
          </a:prstGeom>
          <a:solidFill>
            <a:srgbClr val="20588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05885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6A1BF7-B47C-90B7-1E82-656D80FBE3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Commission fees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51C563-3C3A-52D3-0916-806584624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870" y="2038864"/>
            <a:ext cx="6105351" cy="38839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374151"/>
                </a:solidFill>
                <a:ea typeface="+mn-lt"/>
                <a:cs typeface="+mn-lt"/>
              </a:rPr>
              <a:t>Commission fee: </a:t>
            </a:r>
            <a:r>
              <a:rPr lang="en-US" sz="2600" dirty="0">
                <a:solidFill>
                  <a:srgbClr val="374151"/>
                </a:solidFill>
                <a:ea typeface="+mn-lt"/>
                <a:cs typeface="+mn-lt"/>
              </a:rPr>
              <a:t>charged every time you buy or sell a financial asset. Some platforms offer a certain number of </a:t>
            </a:r>
            <a:r>
              <a:rPr lang="en-US" sz="2600" b="1" dirty="0">
                <a:solidFill>
                  <a:srgbClr val="374151"/>
                </a:solidFill>
                <a:ea typeface="+mn-lt"/>
                <a:cs typeface="+mn-lt"/>
              </a:rPr>
              <a:t>free</a:t>
            </a:r>
            <a:r>
              <a:rPr lang="en-US" sz="2600" dirty="0">
                <a:solidFill>
                  <a:srgbClr val="374151"/>
                </a:solidFill>
                <a:ea typeface="+mn-lt"/>
                <a:cs typeface="+mn-lt"/>
              </a:rPr>
              <a:t> trades per month.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61B33F-8DF7-BCF5-BF28-DC0333BEF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5</a:t>
            </a:fld>
            <a:endParaRPr lang="en-US" dirty="0"/>
          </a:p>
        </p:txBody>
      </p:sp>
      <p:pic>
        <p:nvPicPr>
          <p:cNvPr id="8" name="Picture 7" descr="A white line drawing of a stack of coins and a dollar bill&#10;&#10;AI-generated content may be incorrect.">
            <a:extLst>
              <a:ext uri="{FF2B5EF4-FFF2-40B4-BE49-F238E27FC236}">
                <a16:creationId xmlns:a16="http://schemas.microsoft.com/office/drawing/2014/main" id="{536888D6-C976-A3CD-3A7B-FD960A7C9A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8932" y="2329568"/>
            <a:ext cx="2653801" cy="260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883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D2D943-8E18-3C17-AFCB-019D96FFC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A37ACC37-9CDC-B6EA-AF3F-57AF18DA9484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7883610" y="1828800"/>
            <a:ext cx="3564115" cy="3564115"/>
          </a:xfrm>
          <a:prstGeom prst="ellipse">
            <a:avLst/>
          </a:prstGeom>
          <a:solidFill>
            <a:srgbClr val="20588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05885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B722CA-F280-47A1-0959-9B9111FEBC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Maintenance fees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7DAF00-46AB-A6F0-A29C-4C4C4AFE72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871" y="2038864"/>
            <a:ext cx="5578130" cy="38839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374151"/>
                </a:solidFill>
                <a:ea typeface="+mn-lt"/>
                <a:cs typeface="+mn-lt"/>
              </a:rPr>
              <a:t>Maintenance fee: </a:t>
            </a:r>
            <a:r>
              <a:rPr lang="en-US" sz="2600" dirty="0">
                <a:solidFill>
                  <a:srgbClr val="374151"/>
                </a:solidFill>
                <a:ea typeface="+mn-lt"/>
                <a:cs typeface="+mn-lt"/>
              </a:rPr>
              <a:t>charged for holding your account, especially if your balance falls below a certain amount. Often charged </a:t>
            </a:r>
            <a:r>
              <a:rPr lang="en-US" sz="2600" b="1" dirty="0">
                <a:solidFill>
                  <a:srgbClr val="374151"/>
                </a:solidFill>
                <a:ea typeface="+mn-lt"/>
                <a:cs typeface="+mn-lt"/>
              </a:rPr>
              <a:t>monthly</a:t>
            </a:r>
            <a:r>
              <a:rPr lang="en-US" sz="2600" dirty="0">
                <a:solidFill>
                  <a:srgbClr val="374151"/>
                </a:solidFill>
                <a:ea typeface="+mn-lt"/>
                <a:cs typeface="+mn-lt"/>
              </a:rPr>
              <a:t> or </a:t>
            </a:r>
            <a:r>
              <a:rPr lang="en-US" sz="2600" b="1" dirty="0">
                <a:solidFill>
                  <a:srgbClr val="374151"/>
                </a:solidFill>
                <a:ea typeface="+mn-lt"/>
                <a:cs typeface="+mn-lt"/>
              </a:rPr>
              <a:t>annually</a:t>
            </a:r>
            <a:r>
              <a:rPr lang="en-US" sz="2600" dirty="0">
                <a:solidFill>
                  <a:srgbClr val="374151"/>
                </a:solidFill>
                <a:ea typeface="+mn-lt"/>
                <a:cs typeface="+mn-lt"/>
              </a:rPr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5656CC-5FAB-967B-2D1D-5420A8936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6</a:t>
            </a:fld>
            <a:endParaRPr lang="en-US" dirty="0"/>
          </a:p>
        </p:txBody>
      </p:sp>
      <p:pic>
        <p:nvPicPr>
          <p:cNvPr id="7" name="Picture 6" descr="A white line drawing of a cell phone and speech bubbles&#10;&#10;AI-generated content may be incorrect.">
            <a:extLst>
              <a:ext uri="{FF2B5EF4-FFF2-40B4-BE49-F238E27FC236}">
                <a16:creationId xmlns:a16="http://schemas.microsoft.com/office/drawing/2014/main" id="{3A8D27C0-C92C-837F-3B5F-C0B310BFE6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1429" y="2296760"/>
            <a:ext cx="2678575" cy="2628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258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BCD0CD-D7F4-A9C2-04AE-9D0F78B536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63AFFC62-961F-6B4F-56CC-98AF88B88597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7883610" y="1828800"/>
            <a:ext cx="3564115" cy="3564115"/>
          </a:xfrm>
          <a:prstGeom prst="ellipse">
            <a:avLst/>
          </a:prstGeom>
          <a:solidFill>
            <a:srgbClr val="20588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05885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029ABB-4CC8-2D1B-C528-F4CAD3B547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Withdrawal fee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EA4A29-A37D-FD40-AA34-24A8F6639D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871" y="2038864"/>
            <a:ext cx="6488410" cy="38839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374151"/>
                </a:solidFill>
                <a:ea typeface="+mn-lt"/>
                <a:cs typeface="+mn-lt"/>
              </a:rPr>
              <a:t>Withdrawal fee: </a:t>
            </a:r>
            <a:r>
              <a:rPr lang="en-US" sz="2600" dirty="0">
                <a:solidFill>
                  <a:srgbClr val="374151"/>
                </a:solidFill>
                <a:ea typeface="+mn-lt"/>
                <a:cs typeface="+mn-lt"/>
              </a:rPr>
              <a:t>charged when you take money out of your account.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0C7D4A-61DD-153C-331A-7F9194C25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7</a:t>
            </a:fld>
            <a:endParaRPr lang="en-US" dirty="0"/>
          </a:p>
        </p:txBody>
      </p:sp>
      <p:pic>
        <p:nvPicPr>
          <p:cNvPr id="8" name="Picture 7" descr="A white dollar sign on a black background&#10;&#10;AI-generated content may be incorrect.">
            <a:extLst>
              <a:ext uri="{FF2B5EF4-FFF2-40B4-BE49-F238E27FC236}">
                <a16:creationId xmlns:a16="http://schemas.microsoft.com/office/drawing/2014/main" id="{B47749CC-38E5-A00A-6619-BEA9B56D54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9622" y="2251604"/>
            <a:ext cx="3030243" cy="2973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439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ED6897-FFEA-6231-E578-DE9B2DAC3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C1A5C9DE-D184-CD36-3F2B-B2B9B89A218F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7883610" y="1828800"/>
            <a:ext cx="3564115" cy="3564115"/>
          </a:xfrm>
          <a:prstGeom prst="ellipse">
            <a:avLst/>
          </a:prstGeom>
          <a:solidFill>
            <a:srgbClr val="20588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05885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C650B6-8968-C21D-F159-E88732A88F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Inactivity fee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9DB78A-2B59-30D8-BC11-CFB8265F1D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871" y="2038864"/>
            <a:ext cx="6488410" cy="38839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374151"/>
                </a:solidFill>
                <a:ea typeface="+mn-lt"/>
                <a:cs typeface="+mn-lt"/>
              </a:rPr>
              <a:t>Inactivity fee: </a:t>
            </a:r>
            <a:r>
              <a:rPr lang="en-US" sz="2600" dirty="0">
                <a:solidFill>
                  <a:srgbClr val="374151"/>
                </a:solidFill>
                <a:ea typeface="+mn-lt"/>
                <a:cs typeface="+mn-lt"/>
              </a:rPr>
              <a:t>charged when you don’t make trades for a certain period.</a:t>
            </a:r>
          </a:p>
          <a:p>
            <a:pPr marL="0" indent="0">
              <a:buNone/>
            </a:pPr>
            <a:endParaRPr lang="en-US" sz="2600" b="1" dirty="0">
              <a:solidFill>
                <a:srgbClr val="374151"/>
              </a:solidFill>
              <a:ea typeface="+mn-lt"/>
              <a:cs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02F51F-E689-3A46-7914-95E0277F2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8</a:t>
            </a:fld>
            <a:endParaRPr lang="en-US" dirty="0"/>
          </a:p>
        </p:txBody>
      </p:sp>
      <p:pic>
        <p:nvPicPr>
          <p:cNvPr id="8" name="Picture 7" descr="A white cell phone on a black background&#10;&#10;AI-generated content may be incorrect.">
            <a:extLst>
              <a:ext uri="{FF2B5EF4-FFF2-40B4-BE49-F238E27FC236}">
                <a16:creationId xmlns:a16="http://schemas.microsoft.com/office/drawing/2014/main" id="{BDF87B9A-8C6E-6B9E-BBC6-7FE1008385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286" y="2083902"/>
            <a:ext cx="3112450" cy="305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163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B6FC1F-06C4-9359-439B-2C373E5F43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5138BB4C-72C6-1A56-425F-CF899E08FF45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7883610" y="1828800"/>
            <a:ext cx="3564115" cy="3564115"/>
          </a:xfrm>
          <a:prstGeom prst="ellipse">
            <a:avLst/>
          </a:prstGeom>
          <a:solidFill>
            <a:srgbClr val="20588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05885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4F3542-119E-0F4F-F5A5-A5D0D259B6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Transaction fees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A0DB2F-68AE-BB19-E18C-93907244C2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871" y="2038864"/>
            <a:ext cx="6488410" cy="38839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374151"/>
                </a:solidFill>
                <a:ea typeface="+mn-lt"/>
                <a:cs typeface="+mn-lt"/>
              </a:rPr>
              <a:t>Transaction fee: </a:t>
            </a:r>
            <a:r>
              <a:rPr lang="en-US" sz="2600" dirty="0">
                <a:solidFill>
                  <a:srgbClr val="374151"/>
                </a:solidFill>
                <a:ea typeface="+mn-lt"/>
                <a:cs typeface="+mn-lt"/>
              </a:rPr>
              <a:t>charged when advisors make trades on your behalf.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5F893F-C8D2-3039-8C18-52ED89453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9</a:t>
            </a:fld>
            <a:endParaRPr lang="en-US" dirty="0"/>
          </a:p>
        </p:txBody>
      </p:sp>
      <p:pic>
        <p:nvPicPr>
          <p:cNvPr id="7" name="Picture 6" descr="A white line drawing of a coin and dollar&#10;&#10;AI-generated content may be incorrect.">
            <a:extLst>
              <a:ext uri="{FF2B5EF4-FFF2-40B4-BE49-F238E27FC236}">
                <a16:creationId xmlns:a16="http://schemas.microsoft.com/office/drawing/2014/main" id="{AD74E750-3DDF-BC1B-CACD-A3589A9917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0877" y="2108902"/>
            <a:ext cx="3087700" cy="3029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2271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heme/theme1.xml><?xml version="1.0" encoding="utf-8"?>
<a:theme xmlns:a="http://schemas.openxmlformats.org/drawingml/2006/main" name="GestaltVTI">
  <a:themeElements>
    <a:clrScheme name="AnalogousFromDarkSeedLeftStep">
      <a:dk1>
        <a:srgbClr val="000000"/>
      </a:dk1>
      <a:lt1>
        <a:srgbClr val="FFFFFF"/>
      </a:lt1>
      <a:dk2>
        <a:srgbClr val="1E301B"/>
      </a:dk2>
      <a:lt2>
        <a:srgbClr val="F1F0F3"/>
      </a:lt2>
      <a:accent1>
        <a:srgbClr val="85AE23"/>
      </a:accent1>
      <a:accent2>
        <a:srgbClr val="B4A118"/>
      </a:accent2>
      <a:accent3>
        <a:srgbClr val="E2802D"/>
      </a:accent3>
      <a:accent4>
        <a:srgbClr val="D1231C"/>
      </a:accent4>
      <a:accent5>
        <a:srgbClr val="E22D71"/>
      </a:accent5>
      <a:accent6>
        <a:srgbClr val="D11CAB"/>
      </a:accent6>
      <a:hlink>
        <a:srgbClr val="C34D66"/>
      </a:hlink>
      <a:folHlink>
        <a:srgbClr val="7F7F7F"/>
      </a:folHlink>
    </a:clrScheme>
    <a:fontScheme name="Bierstad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216</TotalTime>
  <Words>1096</Words>
  <Application>Microsoft Macintosh PowerPoint</Application>
  <PresentationFormat>Widescreen</PresentationFormat>
  <Paragraphs>117</Paragraphs>
  <Slides>25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Bierstadt</vt:lpstr>
      <vt:lpstr>Calibri</vt:lpstr>
      <vt:lpstr>Century Gothic</vt:lpstr>
      <vt:lpstr>GestaltVTI</vt:lpstr>
      <vt:lpstr>Investing fees explained   </vt:lpstr>
      <vt:lpstr>Learning objectives</vt:lpstr>
      <vt:lpstr>Minds on: Create a Venn diagram that places all the investment fees in the correct spot.</vt:lpstr>
      <vt:lpstr>Investing fees explained</vt:lpstr>
      <vt:lpstr>Commission fees</vt:lpstr>
      <vt:lpstr>Maintenance fees</vt:lpstr>
      <vt:lpstr>Withdrawal fee</vt:lpstr>
      <vt:lpstr>Inactivity fee</vt:lpstr>
      <vt:lpstr>Transaction fees</vt:lpstr>
      <vt:lpstr>Front-end load</vt:lpstr>
      <vt:lpstr>Back-end load</vt:lpstr>
      <vt:lpstr>Level load</vt:lpstr>
      <vt:lpstr>Management expense ratio</vt:lpstr>
      <vt:lpstr>Brokerage fees</vt:lpstr>
      <vt:lpstr>Considerations when managing investment costs</vt:lpstr>
      <vt:lpstr>Fee detective activity</vt:lpstr>
      <vt:lpstr>Presentation</vt:lpstr>
      <vt:lpstr>Which profile faced the highest costs?</vt:lpstr>
      <vt:lpstr>Highest fees: Profile 6: Retirement Rita </vt:lpstr>
      <vt:lpstr>Which strategies were most effective in reducing fees? </vt:lpstr>
      <vt:lpstr>Which strategies were most effective in reducing fees? </vt:lpstr>
      <vt:lpstr>Which strategies were most effective in reducing fees? </vt:lpstr>
      <vt:lpstr>Which strategies were most effective in reducing fees? </vt:lpstr>
      <vt:lpstr>Which strategies were most effective in reducing fees? </vt:lpstr>
      <vt:lpstr>Final insights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Gagliardi, Monica</dc:creator>
  <cp:lastModifiedBy>Walter Goschen</cp:lastModifiedBy>
  <cp:revision>145</cp:revision>
  <dcterms:created xsi:type="dcterms:W3CDTF">2023-10-22T21:01:04Z</dcterms:created>
  <dcterms:modified xsi:type="dcterms:W3CDTF">2026-03-05T17:34:20Z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e873328-34e0-4f6c-84cb-dd757c63c1a0_Enabled">
    <vt:lpwstr>true</vt:lpwstr>
  </property>
  <property fmtid="{D5CDD505-2E9C-101B-9397-08002B2CF9AE}" pid="3" name="MSIP_Label_be873328-34e0-4f6c-84cb-dd757c63c1a0_SetDate">
    <vt:lpwstr>2023-11-01T18:04:36Z</vt:lpwstr>
  </property>
  <property fmtid="{D5CDD505-2E9C-101B-9397-08002B2CF9AE}" pid="4" name="MSIP_Label_be873328-34e0-4f6c-84cb-dd757c63c1a0_Method">
    <vt:lpwstr>Privileged</vt:lpwstr>
  </property>
  <property fmtid="{D5CDD505-2E9C-101B-9397-08002B2CF9AE}" pid="5" name="MSIP_Label_be873328-34e0-4f6c-84cb-dd757c63c1a0_Name">
    <vt:lpwstr>FIL-Internal</vt:lpwstr>
  </property>
  <property fmtid="{D5CDD505-2E9C-101B-9397-08002B2CF9AE}" pid="6" name="MSIP_Label_be873328-34e0-4f6c-84cb-dd757c63c1a0_SiteId">
    <vt:lpwstr>6b94db52-3791-432c-b97e-871411cd202e</vt:lpwstr>
  </property>
  <property fmtid="{D5CDD505-2E9C-101B-9397-08002B2CF9AE}" pid="7" name="MSIP_Label_be873328-34e0-4f6c-84cb-dd757c63c1a0_ActionId">
    <vt:lpwstr>ee0202de-5cf6-46c2-8a21-1c0b412b413b</vt:lpwstr>
  </property>
  <property fmtid="{D5CDD505-2E9C-101B-9397-08002B2CF9AE}" pid="8" name="MSIP_Label_be873328-34e0-4f6c-84cb-dd757c63c1a0_ContentBits">
    <vt:lpwstr>0</vt:lpwstr>
  </property>
</Properties>
</file>