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7"/>
  </p:notesMasterIdLst>
  <p:sldIdLst>
    <p:sldId id="281" r:id="rId2"/>
    <p:sldId id="294" r:id="rId3"/>
    <p:sldId id="305" r:id="rId4"/>
    <p:sldId id="304" r:id="rId5"/>
    <p:sldId id="296" r:id="rId6"/>
    <p:sldId id="297" r:id="rId7"/>
    <p:sldId id="298" r:id="rId8"/>
    <p:sldId id="299" r:id="rId9"/>
    <p:sldId id="280" r:id="rId10"/>
    <p:sldId id="300" r:id="rId11"/>
    <p:sldId id="306" r:id="rId12"/>
    <p:sldId id="347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44" r:id="rId22"/>
    <p:sldId id="315" r:id="rId23"/>
    <p:sldId id="316" r:id="rId24"/>
    <p:sldId id="345" r:id="rId25"/>
    <p:sldId id="317" r:id="rId26"/>
    <p:sldId id="346" r:id="rId27"/>
    <p:sldId id="318" r:id="rId28"/>
    <p:sldId id="319" r:id="rId29"/>
    <p:sldId id="348" r:id="rId30"/>
    <p:sldId id="320" r:id="rId31"/>
    <p:sldId id="349" r:id="rId32"/>
    <p:sldId id="321" r:id="rId33"/>
    <p:sldId id="322" r:id="rId34"/>
    <p:sldId id="323" r:id="rId35"/>
    <p:sldId id="350" r:id="rId36"/>
    <p:sldId id="351" r:id="rId37"/>
    <p:sldId id="352" r:id="rId38"/>
    <p:sldId id="324" r:id="rId39"/>
    <p:sldId id="325" r:id="rId40"/>
    <p:sldId id="326" r:id="rId41"/>
    <p:sldId id="327" r:id="rId42"/>
    <p:sldId id="353" r:id="rId43"/>
    <p:sldId id="354" r:id="rId44"/>
    <p:sldId id="355" r:id="rId45"/>
    <p:sldId id="35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3D007DCC-B89A-5219-CFFA-6A105933B66F}" name="Blair, Regan" initials="RB" userId="S::regan.blair@fidelity.ca::71a78862-2f8d-4e12-ac0f-3e55748ac47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00B5E2"/>
    <a:srgbClr val="EBF4FA"/>
    <a:srgbClr val="B9E5F0"/>
    <a:srgbClr val="E0EFD8"/>
    <a:srgbClr val="00A690"/>
    <a:srgbClr val="A2AAAD"/>
    <a:srgbClr val="333F4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dirty="0">
                <a:latin typeface="Century Gothic" panose="020B0502020202020204" pitchFamily="34" charset="0"/>
              </a:rPr>
              <a:t>3308505-v20251111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8gcmxKFP9g?list=PLBzmUd_ESwov_lbEkQjWleHM6qB05xZ2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8gcmxKFP9g?list=PLBzmUd_ESwov_lbEkQjWleHM6qB05xZ2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Getting advice versus investing yourself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Online Media 6" descr="Getting advice vs. DIY investing">
            <a:hlinkClick r:id="" action="ppaction://media"/>
            <a:extLst>
              <a:ext uri="{FF2B5EF4-FFF2-40B4-BE49-F238E27FC236}">
                <a16:creationId xmlns:a16="http://schemas.microsoft.com/office/drawing/2014/main" id="{C26AAA76-0176-87AF-62B3-1A9F1683EE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1122-4E27-BE15-D3B2-9A8E27E50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DIY investing?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A8CC5-81FA-1219-6500-46F87839E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4820249" cy="4029786"/>
          </a:xfrm>
        </p:spPr>
        <p:txBody>
          <a:bodyPr>
            <a:noAutofit/>
          </a:bodyPr>
          <a:lstStyle/>
          <a:p>
            <a:r>
              <a:rPr lang="en-US" dirty="0">
                <a:cs typeface="Arial"/>
              </a:rPr>
              <a:t>DIY = </a:t>
            </a:r>
            <a:r>
              <a:rPr lang="en-US" b="1" dirty="0">
                <a:cs typeface="Arial"/>
              </a:rPr>
              <a:t>do it yourself</a:t>
            </a:r>
            <a:r>
              <a:rPr lang="en-US" dirty="0">
                <a:cs typeface="Arial"/>
              </a:rPr>
              <a:t>.</a:t>
            </a:r>
          </a:p>
          <a:p>
            <a:r>
              <a:rPr lang="en-US" dirty="0">
                <a:cs typeface="Arial"/>
              </a:rPr>
              <a:t>Choose your own </a:t>
            </a:r>
            <a:r>
              <a:rPr lang="en-US" b="1" dirty="0">
                <a:cs typeface="Arial"/>
              </a:rPr>
              <a:t>investments</a:t>
            </a:r>
            <a:r>
              <a:rPr lang="en-US" dirty="0">
                <a:cs typeface="Arial"/>
              </a:rPr>
              <a:t>.</a:t>
            </a:r>
          </a:p>
          <a:p>
            <a:r>
              <a:rPr lang="en-US" b="1" dirty="0">
                <a:cs typeface="Arial"/>
              </a:rPr>
              <a:t>Control</a:t>
            </a:r>
            <a:r>
              <a:rPr lang="en-US" dirty="0">
                <a:cs typeface="Arial"/>
              </a:rPr>
              <a:t> the investments.</a:t>
            </a:r>
          </a:p>
          <a:p>
            <a:r>
              <a:rPr lang="en-US" dirty="0">
                <a:cs typeface="Arial"/>
              </a:rPr>
              <a:t>Build and manage your own </a:t>
            </a:r>
            <a:r>
              <a:rPr lang="en-US" b="1" dirty="0">
                <a:cs typeface="Arial"/>
              </a:rPr>
              <a:t>portfolio</a:t>
            </a:r>
            <a:r>
              <a:rPr lang="en-US" dirty="0">
                <a:cs typeface="Arial"/>
              </a:rPr>
              <a:t>.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FCDD-2BAC-11A5-5FBE-83EE5E44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oogle Shape;110;p22">
            <a:extLst>
              <a:ext uri="{FF2B5EF4-FFF2-40B4-BE49-F238E27FC236}">
                <a16:creationId xmlns:a16="http://schemas.microsoft.com/office/drawing/2014/main" id="{7886FE70-4087-40E3-6878-8BE757EC1F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861" y="1828800"/>
            <a:ext cx="5756139" cy="383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3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BA65-8894-CA9F-9F85-92D8C2AE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B7FC-2015-8E3E-BF5B-25712E356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portfolio?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8079-8D8A-71E0-B42B-63D48FD2E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A) A certificate you receive when you invest money.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B) A list of people you consult before making financial decisions.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C) A document that tracks your spending and saving habits.</a:t>
            </a:r>
          </a:p>
          <a:p>
            <a:pPr marL="450850" indent="-450850">
              <a:buNone/>
            </a:pPr>
            <a:r>
              <a:rPr lang="en-US" dirty="0">
                <a:cs typeface="Arial"/>
              </a:rPr>
              <a:t>D) A collection of different investments, like stocks, bonds and real estate, owned by an investor.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0F80D-9A80-1A24-6BDE-A343E114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4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E89A-17C5-73C6-0842-B6A239F78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EBA-869D-5FC4-FC13-B0E79057F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portfolio?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8832A-6DB6-1B6C-FB3B-93B837A46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A) A certificate you receive when you invest money.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B) A list of people you consult before making financial decisions.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C) A document that tracks your spending and saving habits.</a:t>
            </a:r>
          </a:p>
          <a:p>
            <a:pPr marL="450850" indent="-450850">
              <a:buNone/>
            </a:pPr>
            <a:r>
              <a:rPr lang="en-US" b="1" dirty="0">
                <a:solidFill>
                  <a:srgbClr val="6ABD4A"/>
                </a:solidFill>
                <a:cs typeface="Arial"/>
              </a:rPr>
              <a:t>D) A collection of different investments, like stocks, bonds and real estate, owned by an investor.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5DF19-F9FD-DCD7-F20A-0EC31667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0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06507-6298-E2F4-26B7-9696B8DE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1062-9794-C11A-E9A7-B77F33AAD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portfolio?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DA269-339A-AA00-4450-0F4C2D8E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578129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cs typeface="Arial"/>
              </a:rPr>
              <a:t>A collection of </a:t>
            </a:r>
            <a:r>
              <a:rPr lang="en-US" sz="1400" b="1" dirty="0">
                <a:cs typeface="Arial"/>
              </a:rPr>
              <a:t>investments</a:t>
            </a:r>
            <a:r>
              <a:rPr lang="en-US" sz="1400" dirty="0">
                <a:cs typeface="Arial"/>
              </a:rPr>
              <a:t> (stocks, funds, </a:t>
            </a:r>
            <a:r>
              <a:rPr lang="en-US" sz="1400" b="1" dirty="0">
                <a:cs typeface="Arial"/>
              </a:rPr>
              <a:t>real estate</a:t>
            </a:r>
            <a:r>
              <a:rPr lang="en-US" sz="1400" dirty="0">
                <a:cs typeface="Arial"/>
              </a:rPr>
              <a:t>) that is based on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Time horizon: </a:t>
            </a:r>
            <a:r>
              <a:rPr lang="en-US" sz="1400" dirty="0">
                <a:cs typeface="Arial"/>
              </a:rPr>
              <a:t>how long an investor plans to keep their money invested before they need to use it.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Risk tolerance: </a:t>
            </a:r>
            <a:r>
              <a:rPr lang="en-US" sz="1400" dirty="0">
                <a:cs typeface="Arial"/>
              </a:rPr>
              <a:t>how comfortable an investor is with the possibility of losing money or experiencing big ups and downs in their investments.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Personal preferences: </a:t>
            </a:r>
            <a:r>
              <a:rPr lang="en-US" sz="1400" dirty="0">
                <a:cs typeface="Arial"/>
              </a:rPr>
              <a:t>an investor’s individual choices about what they want to invest in, based on their interests, values or comfort with different types of investments.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Investment knowledge: </a:t>
            </a:r>
            <a:r>
              <a:rPr lang="en-US" sz="1400" dirty="0">
                <a:cs typeface="Arial"/>
              </a:rPr>
              <a:t>how much an investor understands about financial markets, investment products and how investing works.</a:t>
            </a:r>
          </a:p>
          <a:p>
            <a:pPr marL="0" indent="0">
              <a:buNone/>
            </a:pPr>
            <a:r>
              <a:rPr lang="en-US" sz="1400" dirty="0">
                <a:cs typeface="Arial"/>
              </a:rPr>
              <a:t>Example: Someone saving for retirement vs. someone saving for a vacation.</a:t>
            </a: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39141-A579-C911-1632-E7875BE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Google Shape;129;p25">
            <a:extLst>
              <a:ext uri="{FF2B5EF4-FFF2-40B4-BE49-F238E27FC236}">
                <a16:creationId xmlns:a16="http://schemas.microsoft.com/office/drawing/2014/main" id="{12850FBA-C10D-1E6D-DA4C-5ED6BFA1F6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8671" y="1991844"/>
            <a:ext cx="5273329" cy="295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5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BFB1-E52A-079B-5AF2-DBABDB5C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C4BB-8CB6-B119-F026-D27693922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Discount brokerages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A49EF-DC83-13EB-1850-400AF366C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0613887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Arial"/>
              </a:rPr>
              <a:t>What is the main purpose of a discount brokerage?</a:t>
            </a:r>
          </a:p>
          <a:p>
            <a:pPr marL="401638" indent="-401638">
              <a:buNone/>
            </a:pPr>
            <a:r>
              <a:rPr lang="en-US" dirty="0">
                <a:cs typeface="Arial"/>
              </a:rPr>
              <a:t>A) To allow investors to buy and sell stocks, bonds and ETFs at a lower fee. 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B) To guarantee investment returns for DIY investors.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C) To provide free financial advice and investment management.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D) To connect investors with professional money managers.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C5C82-5EB5-A24C-5655-FB3D7C71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7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A7BDE-2F3D-171A-CDE1-DA2BF555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381A-0F14-5208-48B8-B370CB2F9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Discount brokerages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C9338-2AEA-E269-72AE-624C31E6B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0479644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Arial"/>
              </a:rPr>
              <a:t>What is the main purpose of a discount brokerage?</a:t>
            </a:r>
          </a:p>
          <a:p>
            <a:pPr marL="401638" indent="-401638">
              <a:buNone/>
            </a:pPr>
            <a:r>
              <a:rPr lang="en-US" b="1" dirty="0">
                <a:solidFill>
                  <a:srgbClr val="6ABD4A"/>
                </a:solidFill>
                <a:cs typeface="Arial"/>
              </a:rPr>
              <a:t>A) To allow investors to buy and sell stocks, bonds and ETFs at a lower fee. 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B) To guarantee investment returns for DIY investors.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C) To provide free financial advice and investment management.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D) To connect investors with professional money managers.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F9301-FA91-1438-9D41-39E10778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3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980E-23B9-2179-7192-673B3353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8BAE-B57A-1DF9-97F6-385B2F2F0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Discount brokerages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1212-0A6E-EF97-A5F9-4350268AF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6463698" cy="4029786"/>
          </a:xfrm>
        </p:spPr>
        <p:txBody>
          <a:bodyPr>
            <a:noAutofit/>
          </a:bodyPr>
          <a:lstStyle/>
          <a:p>
            <a:r>
              <a:rPr lang="en-US" sz="2200" b="1" dirty="0">
                <a:cs typeface="Arial"/>
              </a:rPr>
              <a:t>Online</a:t>
            </a:r>
            <a:r>
              <a:rPr lang="en-US" sz="2200" dirty="0">
                <a:cs typeface="Arial"/>
              </a:rPr>
              <a:t> platform.</a:t>
            </a:r>
          </a:p>
          <a:p>
            <a:r>
              <a:rPr lang="en-US" sz="2200" b="1" dirty="0">
                <a:cs typeface="Arial"/>
              </a:rPr>
              <a:t>Buy and sell </a:t>
            </a:r>
            <a:r>
              <a:rPr lang="en-US" sz="2200" dirty="0">
                <a:cs typeface="Arial"/>
              </a:rPr>
              <a:t>investments and </a:t>
            </a:r>
            <a:r>
              <a:rPr lang="en-US" sz="2200" b="1" dirty="0">
                <a:cs typeface="Arial"/>
              </a:rPr>
              <a:t>exchange-traded funds (ETFs).</a:t>
            </a:r>
            <a:endParaRPr lang="en-US" sz="2200" dirty="0">
              <a:cs typeface="Arial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sz="2200" dirty="0">
                <a:cs typeface="Arial"/>
              </a:rPr>
              <a:t>Use tools:</a:t>
            </a:r>
          </a:p>
          <a:p>
            <a:r>
              <a:rPr lang="en-US" sz="2200" b="1" dirty="0">
                <a:cs typeface="Arial"/>
              </a:rPr>
              <a:t>Stock</a:t>
            </a:r>
            <a:r>
              <a:rPr lang="en-US" sz="2200" dirty="0">
                <a:cs typeface="Arial"/>
              </a:rPr>
              <a:t> screeners.</a:t>
            </a:r>
          </a:p>
          <a:p>
            <a:r>
              <a:rPr lang="en-US" sz="2200" dirty="0">
                <a:cs typeface="Arial"/>
              </a:rPr>
              <a:t>Financial </a:t>
            </a:r>
            <a:r>
              <a:rPr lang="en-US" sz="2200" b="1" dirty="0">
                <a:cs typeface="Arial"/>
              </a:rPr>
              <a:t>news</a:t>
            </a:r>
            <a:r>
              <a:rPr lang="en-US" sz="2200" dirty="0">
                <a:cs typeface="Arial"/>
              </a:rPr>
              <a:t> sites.</a:t>
            </a:r>
          </a:p>
          <a:p>
            <a:r>
              <a:rPr lang="en-US" sz="2200" dirty="0">
                <a:cs typeface="Arial"/>
              </a:rPr>
              <a:t>Common platforms (Questrade, </a:t>
            </a:r>
            <a:r>
              <a:rPr lang="en-US" sz="2200" dirty="0" err="1">
                <a:cs typeface="Arial"/>
              </a:rPr>
              <a:t>Wealthsimple</a:t>
            </a:r>
            <a:r>
              <a:rPr lang="en-US" sz="2200" dirty="0">
                <a:cs typeface="Arial"/>
              </a:rPr>
              <a:t>, Robinhood).</a:t>
            </a:r>
            <a:br>
              <a:rPr lang="en-US" sz="2000" dirty="0">
                <a:cs typeface="Arial"/>
              </a:rPr>
            </a:br>
            <a:endParaRPr lang="en-US" sz="2000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CB3FE-4589-3037-0B5A-5D5FA2FD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CFCEAA-BB72-499B-2C42-4EE3C5C809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03566" y="1991844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7" name="Picture 6" descr="A white line with a graph and arrow&#10;&#10;AI-generated content may be incorrect.">
            <a:extLst>
              <a:ext uri="{FF2B5EF4-FFF2-40B4-BE49-F238E27FC236}">
                <a16:creationId xmlns:a16="http://schemas.microsoft.com/office/drawing/2014/main" id="{3517622E-97F0-24E3-03F9-78D7BCCBE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7" y="2333375"/>
            <a:ext cx="3068914" cy="30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DBE15-C0B1-954F-4500-F3EE3C84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E84-FE98-567E-BA3A-A5EF91257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Pros of DIY investing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93732-A23F-CA91-12DA-93AC9160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9948303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Arial"/>
              </a:rPr>
              <a:t>Which of the following is an advantage (pro) of DIY investing?</a:t>
            </a:r>
          </a:p>
          <a:p>
            <a:pPr marL="450850" indent="-450850">
              <a:buNone/>
            </a:pPr>
            <a:r>
              <a:rPr lang="en-US" dirty="0">
                <a:cs typeface="Arial"/>
              </a:rPr>
              <a:t>A) You must commit more time to researching and monitoring your investments.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B) You can potentially save money by avoiding advisor fees. 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C) All the responsibility is on you as the investor.</a:t>
            </a:r>
          </a:p>
          <a:p>
            <a:pPr marL="450850" indent="-450850">
              <a:buNone/>
            </a:pPr>
            <a:r>
              <a:rPr lang="en-US" dirty="0">
                <a:cs typeface="Arial"/>
              </a:rPr>
              <a:t>D) There is a steep learning curve for understanding markets and strategies.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4DEF-0A22-A1CA-7979-15ACD385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8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59DE-CE32-A738-B3C0-3EA72EED5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Pros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5EDE7-F4B1-1E0E-C64A-B5EAF123C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CA" sz="2800" b="1" dirty="0">
                <a:solidFill>
                  <a:schemeClr val="dk1"/>
                </a:solidFill>
              </a:rPr>
              <a:t>Which of the following is an advantage (pro) of DIY investing?</a:t>
            </a:r>
          </a:p>
          <a:p>
            <a:pPr marL="500063" lvl="0" indent="-488950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A) You must commit more time to researching and monitoring your investments.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CA" sz="2800" b="1" dirty="0">
                <a:solidFill>
                  <a:srgbClr val="6ABD4A"/>
                </a:solidFill>
              </a:rPr>
              <a:t>B) You can potentially save money by avoiding advisor fees.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CA" sz="2800" dirty="0">
                <a:solidFill>
                  <a:schemeClr val="dk1"/>
                </a:solidFill>
              </a:rPr>
              <a:t>C) All the responsibility is on you as the investor.</a:t>
            </a:r>
          </a:p>
          <a:p>
            <a:pPr marL="500063" lvl="0" indent="-500063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dirty="0">
                <a:solidFill>
                  <a:schemeClr val="dk1"/>
                </a:solidFill>
              </a:rPr>
              <a:t>D) There is a steep learning curve for understanding markets and strategies.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7EAAC-D9B6-B1A4-4139-6F461E0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1D3B-0BA8-1A67-5A73-E3BDBCF8E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Pros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CE1CD-74DF-7651-0A36-35343413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030314" cy="4029786"/>
          </a:xfrm>
        </p:spPr>
        <p:txBody>
          <a:bodyPr/>
          <a:lstStyle/>
          <a:p>
            <a:r>
              <a:rPr lang="en-US" dirty="0"/>
              <a:t>More direct </a:t>
            </a:r>
            <a:r>
              <a:rPr lang="en-US" b="1" dirty="0"/>
              <a:t>control</a:t>
            </a:r>
            <a:r>
              <a:rPr lang="en-US" dirty="0"/>
              <a:t> over investments.</a:t>
            </a:r>
          </a:p>
          <a:p>
            <a:r>
              <a:rPr lang="en-US" b="1" dirty="0"/>
              <a:t>Save</a:t>
            </a:r>
            <a:r>
              <a:rPr lang="en-US" dirty="0"/>
              <a:t> money by avoiding advisor </a:t>
            </a:r>
            <a:r>
              <a:rPr lang="en-US" b="1" dirty="0"/>
              <a:t>fees</a:t>
            </a:r>
            <a:r>
              <a:rPr lang="en-US" dirty="0"/>
              <a:t>.</a:t>
            </a:r>
          </a:p>
          <a:p>
            <a:r>
              <a:rPr lang="en-US" b="1" dirty="0"/>
              <a:t>Flexibility</a:t>
            </a:r>
            <a:r>
              <a:rPr lang="en-US" dirty="0"/>
              <a:t> to change your </a:t>
            </a:r>
            <a:r>
              <a:rPr lang="en-US" b="1" dirty="0"/>
              <a:t>strategy</a:t>
            </a:r>
            <a:r>
              <a:rPr lang="en-US" dirty="0"/>
              <a:t> at any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DDC6-9257-8CCC-5600-1BDD2DB3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Google Shape;167;p31">
            <a:extLst>
              <a:ext uri="{FF2B5EF4-FFF2-40B4-BE49-F238E27FC236}">
                <a16:creationId xmlns:a16="http://schemas.microsoft.com/office/drawing/2014/main" id="{5C93350E-2FDD-FB2B-606A-A690ED63AE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5592" y="1828800"/>
            <a:ext cx="6266408" cy="417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7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89436"/>
            <a:ext cx="11251795" cy="4003591"/>
          </a:xfrm>
        </p:spPr>
        <p:txBody>
          <a:bodyPr>
            <a:normAutofit fontScale="70000" lnSpcReduction="20000"/>
          </a:bodyPr>
          <a:lstStyle/>
          <a:p>
            <a:pPr marL="231775" indent="-231775">
              <a:lnSpc>
                <a:spcPct val="120000"/>
              </a:lnSpc>
            </a:pPr>
            <a:r>
              <a:rPr lang="en-US" b="1" dirty="0">
                <a:ea typeface="+mn-lt"/>
                <a:cs typeface="+mn-lt"/>
              </a:rPr>
              <a:t>Compare</a:t>
            </a:r>
            <a:r>
              <a:rPr lang="en-US" dirty="0">
                <a:ea typeface="+mn-lt"/>
                <a:cs typeface="+mn-lt"/>
              </a:rPr>
              <a:t> the key features of DIY investing and investing with a financial advisor, including control, costs, time commitment and risk.</a:t>
            </a:r>
          </a:p>
          <a:p>
            <a:pPr marL="231775" indent="-231775">
              <a:lnSpc>
                <a:spcPct val="120000"/>
              </a:lnSpc>
            </a:pPr>
            <a:r>
              <a:rPr lang="en-US" b="1" dirty="0">
                <a:ea typeface="+mn-lt"/>
                <a:cs typeface="+mn-lt"/>
              </a:rPr>
              <a:t>Analyze</a:t>
            </a:r>
            <a:r>
              <a:rPr lang="en-US" dirty="0">
                <a:ea typeface="+mn-lt"/>
                <a:cs typeface="+mn-lt"/>
              </a:rPr>
              <a:t> the advantages and disadvantages of both investing strategies using relevant financial vocabulary and concepts.</a:t>
            </a:r>
          </a:p>
          <a:p>
            <a:pPr marL="231775" indent="-231775">
              <a:lnSpc>
                <a:spcPct val="120000"/>
              </a:lnSpc>
            </a:pPr>
            <a:r>
              <a:rPr lang="en-US" b="1" dirty="0">
                <a:ea typeface="+mn-lt"/>
                <a:cs typeface="+mn-lt"/>
              </a:rPr>
              <a:t>Develop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present</a:t>
            </a:r>
            <a:r>
              <a:rPr lang="en-US" dirty="0">
                <a:ea typeface="+mn-lt"/>
                <a:cs typeface="+mn-lt"/>
              </a:rPr>
              <a:t> a persuasive argument in support of one investment approach (DIY or advisor), using evidence and oral communication skills.</a:t>
            </a:r>
          </a:p>
          <a:p>
            <a:pPr marL="231775" indent="-231775">
              <a:lnSpc>
                <a:spcPct val="120000"/>
              </a:lnSpc>
            </a:pPr>
            <a:r>
              <a:rPr lang="en-US" b="1" dirty="0">
                <a:ea typeface="+mn-lt"/>
                <a:cs typeface="+mn-lt"/>
              </a:rPr>
              <a:t>Reflect</a:t>
            </a:r>
            <a:r>
              <a:rPr lang="en-US" dirty="0">
                <a:ea typeface="+mn-lt"/>
                <a:cs typeface="+mn-lt"/>
              </a:rPr>
              <a:t> on personal preferences, financial goals and knowledge to determine which investment method aligns best with a person’s needs.</a:t>
            </a:r>
          </a:p>
          <a:p>
            <a:pPr marL="231775" indent="-231775">
              <a:lnSpc>
                <a:spcPct val="120000"/>
              </a:lnSpc>
            </a:pPr>
            <a:r>
              <a:rPr lang="en-US" b="1" dirty="0">
                <a:ea typeface="+mn-lt"/>
                <a:cs typeface="+mn-lt"/>
              </a:rPr>
              <a:t>Collaborate</a:t>
            </a:r>
            <a:r>
              <a:rPr lang="en-US" dirty="0">
                <a:ea typeface="+mn-lt"/>
                <a:cs typeface="+mn-lt"/>
              </a:rPr>
              <a:t> effectively with peers to research, plan and participate in a structured class debate.</a:t>
            </a:r>
          </a:p>
          <a:p>
            <a:pPr marL="231775" indent="-231775">
              <a:lnSpc>
                <a:spcPct val="120000"/>
              </a:lnSpc>
            </a:pPr>
            <a:r>
              <a:rPr lang="en-US" b="1" dirty="0">
                <a:ea typeface="+mn-lt"/>
                <a:cs typeface="+mn-lt"/>
              </a:rPr>
              <a:t>Demonstrate</a:t>
            </a:r>
            <a:r>
              <a:rPr lang="en-US" dirty="0">
                <a:ea typeface="+mn-lt"/>
                <a:cs typeface="+mn-lt"/>
              </a:rPr>
              <a:t> understanding of basic financial literacy concepts such as portfolio management, risk tolerance and investment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1CC3-34D8-4EF2-AED0-A7624314A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Cons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D4C79-76E9-7572-27BC-D329E8F61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Which of the following is a challenge (con) of DIY investing?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A) Being able to change your strategy at any time.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B) Saving money by avoiding advisor fees.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C) Having total control over your investments.</a:t>
            </a:r>
          </a:p>
          <a:p>
            <a:pPr marL="500063" lvl="0" indent="-4889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dirty="0">
                <a:solidFill>
                  <a:schemeClr val="dk1"/>
                </a:solidFill>
              </a:rPr>
              <a:t>D) Needing to spend time researching and monitoring your investments.</a:t>
            </a:r>
            <a:endParaRPr lang="en-CA" sz="28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F20A-C6AC-3FC4-E452-B8DDCC05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4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6A139-11AF-E2B3-6EAC-EB1E3B40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734D-EA15-28FE-DB52-7B13F702D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Cons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EC81-4088-5E6D-DF25-250902D71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Which of the following is a challenge (con) of DIY investing?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A) Being able to change your strategy at any time.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B) Saving money by avoiding advisor fees.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C) Having total control over your investments.</a:t>
            </a:r>
          </a:p>
          <a:p>
            <a:pPr marL="500063" lvl="0" indent="-48895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b="1" dirty="0">
                <a:solidFill>
                  <a:srgbClr val="6ABD4A"/>
                </a:solidFill>
              </a:rPr>
              <a:t>D) Needing to spend time researching and monitoring your investments.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3D17B-CA00-6786-1182-0FE99B04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7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D6D5-87D1-3656-DE7E-07DE548AD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Cons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D2888-6A37-8EE3-B0C7-5EED5AD46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017957" cy="4029786"/>
          </a:xfrm>
        </p:spPr>
        <p:txBody>
          <a:bodyPr>
            <a:normAutofit/>
          </a:bodyPr>
          <a:lstStyle/>
          <a:p>
            <a:r>
              <a:rPr lang="en-US" sz="2000" dirty="0"/>
              <a:t>Commit more </a:t>
            </a:r>
            <a:r>
              <a:rPr lang="en-US" sz="2000" b="1" dirty="0"/>
              <a:t>time</a:t>
            </a:r>
            <a:r>
              <a:rPr lang="en-US" sz="2000" dirty="0"/>
              <a:t> to researching and monitoring your investments.</a:t>
            </a:r>
          </a:p>
          <a:p>
            <a:r>
              <a:rPr lang="en-US" sz="2000" dirty="0"/>
              <a:t>Full </a:t>
            </a:r>
            <a:r>
              <a:rPr lang="en-US" sz="2000" b="1" dirty="0"/>
              <a:t>responsibility</a:t>
            </a:r>
            <a:r>
              <a:rPr lang="en-US" sz="2000" dirty="0"/>
              <a:t> is on you as the investor.</a:t>
            </a:r>
          </a:p>
          <a:p>
            <a:r>
              <a:rPr lang="en-US" sz="2000" dirty="0"/>
              <a:t>Learning </a:t>
            </a:r>
            <a:r>
              <a:rPr lang="en-US" sz="2000" b="1" dirty="0"/>
              <a:t>curve</a:t>
            </a:r>
            <a:r>
              <a:rPr lang="en-US" sz="2000" dirty="0"/>
              <a:t>, as understanding markets takes time.</a:t>
            </a:r>
          </a:p>
          <a:p>
            <a:r>
              <a:rPr lang="en-US" sz="2000" dirty="0"/>
              <a:t>Less </a:t>
            </a:r>
            <a:r>
              <a:rPr lang="en-US" sz="2000" b="1" dirty="0"/>
              <a:t>experienced</a:t>
            </a:r>
            <a:r>
              <a:rPr lang="en-US" sz="2000" dirty="0"/>
              <a:t> individuals have a higher potential for mistakes.</a:t>
            </a:r>
          </a:p>
          <a:p>
            <a:r>
              <a:rPr lang="en-US" sz="2000" dirty="0"/>
              <a:t>May face emotional and psychological </a:t>
            </a:r>
            <a:r>
              <a:rPr lang="en-US" sz="2000" b="1" dirty="0"/>
              <a:t>stress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AD9BF-D0AF-F137-4149-0F311BA7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Google Shape;186;p34">
            <a:extLst>
              <a:ext uri="{FF2B5EF4-FFF2-40B4-BE49-F238E27FC236}">
                <a16:creationId xmlns:a16="http://schemas.microsoft.com/office/drawing/2014/main" id="{A0B42C2B-6999-DA06-5D57-9B0B5C396F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6175" y="1991843"/>
            <a:ext cx="5535825" cy="369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52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D91D-7C11-BFD6-C4BF-7BFED2DCA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financial advisor?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06119-3C12-12D3-ADA2-15EF311A4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chemeClr val="dk1"/>
                </a:solidFill>
              </a:rPr>
              <a:t>What does a financial advisor do?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A) Offers guidance based on your financial goals and risk tolerance.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B) Guarantees high returns with no risk.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C) Only helps with filing taxes.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>
                <a:solidFill>
                  <a:schemeClr val="dk1"/>
                </a:solidFill>
              </a:rPr>
              <a:t>D) Sells you stocks without offering any advice.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AFAC7-BD8D-2332-3853-A4744185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9372-EEC6-F655-A0E8-6423EFC91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339E-FAA0-240C-3745-FCDBD8A8D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financial advisor?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047C2-703A-7EE2-B199-ACA5C339F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chemeClr val="dk1"/>
                </a:solidFill>
              </a:rPr>
              <a:t>What does a financial advisor do?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rgbClr val="6ABD4A"/>
                </a:solidFill>
              </a:rPr>
              <a:t>A) Offers guidance based on your financial goals and risk tolerance.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B) Guarantees high returns with no risk.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C) Only helps with filing taxes.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>
                <a:solidFill>
                  <a:schemeClr val="dk1"/>
                </a:solidFill>
              </a:rPr>
              <a:t>D) Sells you stocks without offering any advice.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B626-12A6-FC76-392D-C682BD59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3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10D5-2E6B-635D-1D36-833DEA6E5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What are the pros of a financial advisor?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574DC-8FA2-4695-1D18-5582125A1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chemeClr val="dk1"/>
                </a:solidFill>
              </a:rPr>
              <a:t>One benefit of working with a financial advisor is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A) They remove all risks from investing.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B) They help you stay calm during market ups and downs.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C) They control all your financial decisions without your input.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>
                <a:solidFill>
                  <a:schemeClr val="dk1"/>
                </a:solidFill>
              </a:rPr>
              <a:t>D) They offer their services free of charge.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94C47-B141-ABEC-7258-B6A5FE9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1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A288-1E89-38B9-EF96-18CC7BAD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5D23-E15F-F61E-F867-2A1999911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What are the pros of a financial advisor?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55A3A-1DD6-EB38-406E-80F2D4DD0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chemeClr val="dk1"/>
                </a:solidFill>
              </a:rPr>
              <a:t>One benefit of working with a financial advisor is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A) They remove all risks from investing.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rgbClr val="6ABD4A"/>
                </a:solidFill>
              </a:rPr>
              <a:t>B) They help you stay calm during market ups and downs.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chemeClr val="dk1"/>
                </a:solidFill>
              </a:rPr>
              <a:t>C) They control all your financial decisions without your input.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dirty="0">
                <a:solidFill>
                  <a:schemeClr val="dk1"/>
                </a:solidFill>
              </a:rPr>
              <a:t>D) They offer their services free of charge.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FBD7-C320-1CB9-29A0-49B833AB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14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6722-3FF2-2160-7537-8CC9DB340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What is a financial advisor?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F0043-5F11-C620-8662-7B437699C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4227124" cy="4029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Provides personalized </a:t>
            </a:r>
            <a:r>
              <a:rPr lang="en-US" sz="2000" b="1" dirty="0"/>
              <a:t>guidance</a:t>
            </a:r>
            <a:r>
              <a:rPr lang="en-US" sz="2000" dirty="0"/>
              <a:t> based on your goals.</a:t>
            </a:r>
          </a:p>
          <a:p>
            <a:pPr marL="0" indent="0">
              <a:buNone/>
            </a:pPr>
            <a:r>
              <a:rPr lang="en-US" sz="2000" dirty="0"/>
              <a:t>Helps with</a:t>
            </a:r>
          </a:p>
          <a:p>
            <a:r>
              <a:rPr lang="en-US" sz="2000" dirty="0"/>
              <a:t>learning investing </a:t>
            </a:r>
            <a:r>
              <a:rPr lang="en-US" sz="2000" b="1" dirty="0"/>
              <a:t>principles</a:t>
            </a:r>
          </a:p>
          <a:p>
            <a:r>
              <a:rPr lang="en-US" sz="2000" dirty="0"/>
              <a:t>making </a:t>
            </a:r>
            <a:r>
              <a:rPr lang="en-US" sz="2000" b="1" dirty="0"/>
              <a:t>complex</a:t>
            </a:r>
            <a:r>
              <a:rPr lang="en-US" sz="2000" dirty="0"/>
              <a:t> financial decisions</a:t>
            </a:r>
          </a:p>
          <a:p>
            <a:r>
              <a:rPr lang="en-US" sz="2000" dirty="0"/>
              <a:t>building and monitoring your </a:t>
            </a:r>
            <a:r>
              <a:rPr lang="en-US" sz="2000" b="1" dirty="0"/>
              <a:t>portfolio</a:t>
            </a:r>
          </a:p>
          <a:p>
            <a:r>
              <a:rPr lang="en-US" sz="2000" dirty="0"/>
              <a:t>staying </a:t>
            </a:r>
            <a:r>
              <a:rPr lang="en-US" sz="2000" b="1" dirty="0"/>
              <a:t>calm</a:t>
            </a:r>
            <a:r>
              <a:rPr lang="en-US" sz="2000" dirty="0"/>
              <a:t> during market ups and downs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F206-EA30-0B73-6D2C-0CA4945F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Google Shape;217;p39">
            <a:extLst>
              <a:ext uri="{FF2B5EF4-FFF2-40B4-BE49-F238E27FC236}">
                <a16:creationId xmlns:a16="http://schemas.microsoft.com/office/drawing/2014/main" id="{CAFA18A0-08D5-8206-6684-E13C72B84A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4172" y="1991844"/>
            <a:ext cx="6297828" cy="3541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67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B98-5AAD-957F-8621-7D2E25B15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What are the cons of a financial advisor?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E9D32-5898-BB6D-7F6A-6566EF29D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What is one disadvantage of working with a financial advisor?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A) They offer personalized guidance based on your goals.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B) They charge fees that can reduce your investment returns.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C) They help you stay calm during market ups and downs.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dirty="0">
                <a:solidFill>
                  <a:schemeClr val="dk1"/>
                </a:solidFill>
              </a:rPr>
              <a:t>D) They guarantee higher returns than DIY investing.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3D3A-07D6-30EF-CB57-B5322AD4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5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6338-51FC-3112-31A1-B7C32BBA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B29C-B8B1-C8BE-10AC-27D4D8CC9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What are the cons of a financial advisor?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5659-D4F0-FD47-2312-63047F87C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What is one disadvantage of working with a financial advisor?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A) They offer personalized guidance based on your goals.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rgbClr val="6ABD4A"/>
                </a:solidFill>
              </a:rPr>
              <a:t>B) They charge fees that can reduce your investment returns.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dirty="0">
                <a:solidFill>
                  <a:schemeClr val="dk1"/>
                </a:solidFill>
              </a:rPr>
              <a:t>C) They help you stay calm during market ups and downs.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800" dirty="0">
                <a:solidFill>
                  <a:schemeClr val="dk1"/>
                </a:solidFill>
              </a:rPr>
              <a:t>D) They guarantee higher returns than DIY investing.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3D8C6-CDA7-E1A9-D41C-BF63ED3D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3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E68C-643A-F371-A4C4-61A20E9B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US" dirty="0"/>
              <a:t>Minds 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94D9-A065-829B-8361-886E433CD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89436"/>
            <a:ext cx="11251795" cy="355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Instructions: </a:t>
            </a:r>
            <a:r>
              <a:rPr lang="en-US" dirty="0">
                <a:ea typeface="+mn-lt"/>
                <a:cs typeface="+mn-lt"/>
              </a:rPr>
              <a:t>Using the template below, or a blank sheet of paper, create a </a:t>
            </a:r>
            <a:r>
              <a:rPr lang="en-US" dirty="0" err="1">
                <a:ea typeface="+mn-lt"/>
                <a:cs typeface="+mn-lt"/>
              </a:rPr>
              <a:t>mindmap</a:t>
            </a:r>
            <a:r>
              <a:rPr lang="en-US" dirty="0">
                <a:ea typeface="+mn-lt"/>
                <a:cs typeface="+mn-lt"/>
              </a:rPr>
              <a:t> with the topic “Questions I should ask before investing” in the </a:t>
            </a:r>
            <a:r>
              <a:rPr lang="en-US" dirty="0" err="1">
                <a:ea typeface="+mn-lt"/>
                <a:cs typeface="+mn-lt"/>
              </a:rPr>
              <a:t>centre</a:t>
            </a:r>
            <a:r>
              <a:rPr lang="en-US" dirty="0">
                <a:ea typeface="+mn-lt"/>
                <a:cs typeface="+mn-lt"/>
              </a:rPr>
              <a:t>. From the central question, create at least three questions for each category; About me, About investment, About the world. Place a star next to the questions that you could ask yourself (DIY Investing) and a square next to the questions you would need to ask a financial advisor.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Then the class will take up their ideas!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E48F-695A-6383-DBAC-19E14034F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9EB4E-6EBE-262D-B91A-4C1E3AB6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379572"/>
            <a:ext cx="11158193" cy="2592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/>
              <a:t>True or false: </a:t>
            </a:r>
            <a:r>
              <a:rPr lang="en-CA" sz="3000" dirty="0"/>
              <a:t>It doesn't matter which financial advisor </a:t>
            </a:r>
            <a:br>
              <a:rPr lang="en-CA" sz="3000" dirty="0"/>
            </a:br>
            <a:r>
              <a:rPr lang="en-CA" sz="3000" dirty="0"/>
              <a:t>you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05633-C7BC-8DB0-9B2D-718D42D1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89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BCA2-C795-4EE4-CD08-9569800DB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1ACA-91EA-F34F-545C-65695A4A7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F3FBC-BDF8-EE1E-D9FD-76A69B79C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280716"/>
            <a:ext cx="11381687" cy="2592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/>
              <a:t>False: </a:t>
            </a:r>
            <a:r>
              <a:rPr lang="en-CA" sz="3000" dirty="0"/>
              <a:t>It's important to find an advisor you trust and that understands your risk tolerance, goals and market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3ED72-C274-9F72-5638-7F7505D4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9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66A7-A84B-2825-AFAD-A2D05F05D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Cons of financial advisors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A997-5E40-4AB3-EF1E-DD4FE87C4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578130" cy="4029786"/>
          </a:xfrm>
        </p:spPr>
        <p:txBody>
          <a:bodyPr/>
          <a:lstStyle/>
          <a:p>
            <a:r>
              <a:rPr lang="en-US" dirty="0"/>
              <a:t>Comes with a </a:t>
            </a:r>
            <a:r>
              <a:rPr lang="en-US" b="1" dirty="0"/>
              <a:t>fee</a:t>
            </a:r>
            <a:r>
              <a:rPr lang="en-US" dirty="0"/>
              <a:t>.</a:t>
            </a:r>
          </a:p>
          <a:p>
            <a:r>
              <a:rPr lang="en-US" b="1" dirty="0"/>
              <a:t>Less</a:t>
            </a:r>
            <a:r>
              <a:rPr lang="en-US" dirty="0"/>
              <a:t> personal control over investments.</a:t>
            </a:r>
          </a:p>
          <a:p>
            <a:r>
              <a:rPr lang="en-US" dirty="0"/>
              <a:t>Must find someone </a:t>
            </a:r>
            <a:r>
              <a:rPr lang="en-US" b="1" dirty="0"/>
              <a:t>trustworthy</a:t>
            </a:r>
            <a:r>
              <a:rPr lang="en-US" dirty="0"/>
              <a:t> and qualified.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BC3DB-9F96-3212-7B7F-F4DF574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Google Shape;248;p44">
            <a:extLst>
              <a:ext uri="{FF2B5EF4-FFF2-40B4-BE49-F238E27FC236}">
                <a16:creationId xmlns:a16="http://schemas.microsoft.com/office/drawing/2014/main" id="{54AE81F6-46A3-EB2D-1C02-3B76CDBEE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6787" y="1991844"/>
            <a:ext cx="5465213" cy="3831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515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C1AC5A-41A6-E1C9-2DD2-F46C7B03076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05D5C-D59D-1E91-0FC3-FB243DBE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408495"/>
            <a:ext cx="11158193" cy="668337"/>
          </a:xfrm>
        </p:spPr>
        <p:txBody>
          <a:bodyPr/>
          <a:lstStyle/>
          <a:p>
            <a:r>
              <a:rPr lang="en" sz="4500" dirty="0"/>
              <a:t>What are the three factors that help determine which method to use, DIY </a:t>
            </a:r>
            <a:br>
              <a:rPr lang="en" sz="4500" dirty="0"/>
            </a:br>
            <a:r>
              <a:rPr lang="en" sz="4500" dirty="0"/>
              <a:t>or financial advising?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A0362-8122-6D0A-2CD6-4BB88F7E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9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1857-70FD-7973-ACFB-26A3CDACD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strategy is best?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C54B9-1888-FD63-AC69-218C760E5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4017060" cy="4029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Depends on</a:t>
            </a:r>
          </a:p>
          <a:p>
            <a:r>
              <a:rPr lang="en-US" dirty="0"/>
              <a:t>personal </a:t>
            </a:r>
            <a:r>
              <a:rPr lang="en-US" b="1" dirty="0"/>
              <a:t>preferences</a:t>
            </a:r>
          </a:p>
          <a:p>
            <a:r>
              <a:rPr lang="en-US" dirty="0"/>
              <a:t>level of </a:t>
            </a:r>
            <a:r>
              <a:rPr lang="en-US" b="1" dirty="0"/>
              <a:t>experience</a:t>
            </a:r>
          </a:p>
          <a:p>
            <a:r>
              <a:rPr lang="en-US" dirty="0"/>
              <a:t>financial </a:t>
            </a:r>
            <a:r>
              <a:rPr lang="en-US" b="1" dirty="0"/>
              <a:t>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DC74F-7C53-CDE1-4B69-59783292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Google Shape;260;p46">
            <a:extLst>
              <a:ext uri="{FF2B5EF4-FFF2-40B4-BE49-F238E27FC236}">
                <a16:creationId xmlns:a16="http://schemas.microsoft.com/office/drawing/2014/main" id="{49062108-C216-0961-71EF-7A0D8DF0F9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7933" y="1869957"/>
            <a:ext cx="5414067" cy="38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814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5218-37DD-7F9E-6A3F-F1EEA20D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C985D7-613E-AB35-E7F2-4B434B8C9DA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2F47C-8DEA-AFC8-BD8F-000AC3BDC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408495"/>
            <a:ext cx="11158193" cy="227471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When is it good to choose DIY investing? When it is ideal to use a financial advisor?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66AE4-A2A8-2A2F-74C0-D63D94BE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4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0177-EF22-7488-ACEA-4423B975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872F-5BE4-DC96-91CC-3860A9802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strategy is best?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79DE-F89A-9986-734F-683DBE933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821145" cy="4029786"/>
          </a:xfrm>
        </p:spPr>
        <p:txBody>
          <a:bodyPr/>
          <a:lstStyle/>
          <a:p>
            <a:r>
              <a:rPr lang="en-US" dirty="0"/>
              <a:t>DIY is good if you want full control.</a:t>
            </a:r>
          </a:p>
          <a:p>
            <a:r>
              <a:rPr lang="en-US" dirty="0"/>
              <a:t>Advisor is good if you want support and to save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92EB0-39F6-900D-D434-7815126F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Google Shape;260;p46">
            <a:extLst>
              <a:ext uri="{FF2B5EF4-FFF2-40B4-BE49-F238E27FC236}">
                <a16:creationId xmlns:a16="http://schemas.microsoft.com/office/drawing/2014/main" id="{55ECA68F-DF89-F9A9-4848-07F6FF5418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7933" y="1869957"/>
            <a:ext cx="5414067" cy="38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172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A209-E35A-1845-85D4-53027512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4F8511-FADE-D05F-C616-A74D8C55099B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63CCF-7FFC-C85F-889C-023A417F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779734"/>
            <a:ext cx="11158193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Activity time! </a:t>
            </a:r>
            <a:br>
              <a:rPr lang="en-CA" sz="4500" dirty="0"/>
            </a:br>
            <a:r>
              <a:rPr lang="en-CA" sz="3000" b="0" dirty="0"/>
              <a:t>Debate: DIY vs. financial advising</a:t>
            </a: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432BA-4BF5-B6B4-3F25-4EFB0F42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84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3964-CC64-B031-0D41-839A1BA42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Instructions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659-B9A7-14ED-7AA4-D1673DE90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AutoNum type="arabicPeriod"/>
            </a:pPr>
            <a:r>
              <a:rPr lang="en-CA" sz="2300" b="1" dirty="0">
                <a:solidFill>
                  <a:schemeClr val="dk1"/>
                </a:solidFill>
              </a:rPr>
              <a:t>Students are split randomly into three groups:</a:t>
            </a:r>
          </a:p>
          <a:p>
            <a:pPr marL="914400" lvl="1" indent="-3746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300"/>
              <a:buAutoNum type="alphaLcPeriod"/>
            </a:pPr>
            <a:r>
              <a:rPr lang="en-CA" sz="2300" dirty="0">
                <a:solidFill>
                  <a:schemeClr val="dk1"/>
                </a:solidFill>
                <a:latin typeface="Century Gothic" panose="020B0502020202020204" pitchFamily="34" charset="0"/>
              </a:rPr>
              <a:t>Team DIY investing </a:t>
            </a:r>
          </a:p>
          <a:p>
            <a:pPr marL="914400" lvl="1" indent="-3746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300"/>
              <a:buAutoNum type="alphaLcPeriod"/>
            </a:pPr>
            <a:r>
              <a:rPr lang="en-CA" sz="2300" dirty="0">
                <a:solidFill>
                  <a:schemeClr val="dk1"/>
                </a:solidFill>
                <a:latin typeface="Century Gothic" panose="020B0502020202020204" pitchFamily="34" charset="0"/>
              </a:rPr>
              <a:t>Team financial advisor </a:t>
            </a:r>
          </a:p>
          <a:p>
            <a:pPr marL="914400" lvl="1" indent="-3746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300"/>
              <a:buAutoNum type="alphaLcPeriod"/>
            </a:pPr>
            <a:r>
              <a:rPr lang="en-CA" sz="2300" dirty="0">
                <a:solidFill>
                  <a:schemeClr val="dk1"/>
                </a:solidFill>
                <a:latin typeface="Century Gothic" panose="020B0502020202020204" pitchFamily="34" charset="0"/>
              </a:rPr>
              <a:t>Team judges (3-4 students)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AutoNum type="arabicPeriod"/>
            </a:pPr>
            <a:r>
              <a:rPr lang="en-CA" sz="2300" b="1" dirty="0">
                <a:solidFill>
                  <a:schemeClr val="dk1"/>
                </a:solidFill>
              </a:rPr>
              <a:t>Objective: “Today, you’re going to defend one of these approaches in a friendly battle. Your mission: Convince the judges your approach is the smartest way to invest!”</a:t>
            </a:r>
          </a:p>
          <a:p>
            <a:pPr marL="457200" lvl="0" indent="-374650">
              <a:spcBef>
                <a:spcPts val="0"/>
              </a:spcBef>
              <a:buClr>
                <a:schemeClr val="dk1"/>
              </a:buClr>
              <a:buSzPts val="2300"/>
              <a:buAutoNum type="arabicPeriod"/>
            </a:pPr>
            <a:r>
              <a:rPr lang="en-CA" sz="2300" dirty="0">
                <a:solidFill>
                  <a:schemeClr val="dk1"/>
                </a:solidFill>
              </a:rPr>
              <a:t>Students have ten minutes to prepare their debate using the debate handout.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E9E2-7369-31AD-0B68-8D4237D9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1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BFB6-96EA-AA40-65A3-71F896AB4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Debate time!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89D3E-16CF-3B3A-623F-E96603F4F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CA" sz="2100" b="1" dirty="0">
                <a:solidFill>
                  <a:schemeClr val="dk1"/>
                </a:solidFill>
              </a:rPr>
              <a:t>Students have 15 minutes to debate. Remember to be respectful: evidence-based debate, with no interruptions or personal attacks!</a:t>
            </a:r>
            <a:endParaRPr lang="en-CA" sz="2100" dirty="0">
              <a:solidFill>
                <a:schemeClr val="dk1"/>
              </a:solidFill>
            </a:endParaRPr>
          </a:p>
          <a:p>
            <a:pPr marL="914400" lvl="1" indent="-3556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en-CA" sz="2100" b="1" dirty="0">
                <a:solidFill>
                  <a:schemeClr val="dk1"/>
                </a:solidFill>
                <a:latin typeface="Century Gothic" panose="020B0502020202020204" pitchFamily="34" charset="0"/>
              </a:rPr>
              <a:t>Opening statements:</a:t>
            </a:r>
            <a:r>
              <a:rPr lang="en-CA" sz="2100" dirty="0">
                <a:solidFill>
                  <a:schemeClr val="dk1"/>
                </a:solidFill>
                <a:latin typeface="Century Gothic" panose="020B0502020202020204" pitchFamily="34" charset="0"/>
              </a:rPr>
              <a:t> Each team presents its statements (one minute each).</a:t>
            </a:r>
          </a:p>
          <a:p>
            <a:pPr marL="914400" lvl="1" indent="-3556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en-CA" sz="2100" b="1" dirty="0">
                <a:solidFill>
                  <a:schemeClr val="dk1"/>
                </a:solidFill>
                <a:latin typeface="Century Gothic" panose="020B0502020202020204" pitchFamily="34" charset="0"/>
              </a:rPr>
              <a:t>Arguments: </a:t>
            </a:r>
            <a:r>
              <a:rPr lang="en-CA" sz="2100" dirty="0">
                <a:solidFill>
                  <a:schemeClr val="dk1"/>
                </a:solidFill>
                <a:latin typeface="Century Gothic" panose="020B0502020202020204" pitchFamily="34" charset="0"/>
              </a:rPr>
              <a:t>Each team will present one argument at a time, two arguments total (two minutes each).</a:t>
            </a:r>
            <a:endParaRPr lang="en-CA" sz="21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914400" lvl="1" indent="-3556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en-CA" sz="2100" b="1" dirty="0">
                <a:solidFill>
                  <a:schemeClr val="dk1"/>
                </a:solidFill>
                <a:latin typeface="Century Gothic" panose="020B0502020202020204" pitchFamily="34" charset="0"/>
              </a:rPr>
              <a:t>Rebuttals:</a:t>
            </a:r>
            <a:r>
              <a:rPr lang="en-CA" sz="2100" dirty="0">
                <a:solidFill>
                  <a:schemeClr val="dk1"/>
                </a:solidFill>
                <a:latin typeface="Century Gothic" panose="020B0502020202020204" pitchFamily="34" charset="0"/>
              </a:rPr>
              <a:t> Each team responds to the other’s points, two total (two minutes each).</a:t>
            </a:r>
          </a:p>
          <a:p>
            <a:pPr marL="914400" lvl="1" indent="-3556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AutoNum type="alphaLcPeriod"/>
            </a:pPr>
            <a:r>
              <a:rPr lang="en-CA" sz="2100" b="1" dirty="0">
                <a:solidFill>
                  <a:schemeClr val="dk1"/>
                </a:solidFill>
                <a:latin typeface="Century Gothic" panose="020B0502020202020204" pitchFamily="34" charset="0"/>
              </a:rPr>
              <a:t>Closing Statements: </a:t>
            </a:r>
            <a:r>
              <a:rPr lang="en-CA" sz="2100" dirty="0">
                <a:solidFill>
                  <a:schemeClr val="dk1"/>
                </a:solidFill>
                <a:latin typeface="Century Gothic" panose="020B0502020202020204" pitchFamily="34" charset="0"/>
              </a:rPr>
              <a:t>Each team summarizes why its method wins (one minute each).</a:t>
            </a:r>
          </a:p>
          <a:p>
            <a:pPr marL="0" lvl="0" indent="0">
              <a:spcBef>
                <a:spcPts val="0"/>
              </a:spcBef>
              <a:buNone/>
            </a:pPr>
            <a:endParaRPr lang="en-CA" sz="21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CA" sz="2100" b="1" dirty="0">
                <a:solidFill>
                  <a:schemeClr val="dk1"/>
                </a:solidFill>
              </a:rPr>
              <a:t>Judges will use their scoring sheet to see which team will win the debate!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925E-3995-4719-A6C1-B430E16C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8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mind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8C495782-1F00-E0DE-C634-45DB9105A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11" y="1160463"/>
            <a:ext cx="7772400" cy="50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7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D0D2-A3DA-BA37-31B9-2FBF2BB56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Judges: Pick a winner!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CAE77-D056-E298-E829-CF668DB5B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b="1" dirty="0">
                <a:solidFill>
                  <a:schemeClr val="dk1"/>
                </a:solidFill>
              </a:rPr>
              <a:t>Judges will choose a winner </a:t>
            </a:r>
            <a:r>
              <a:rPr lang="en-CA" sz="2800" dirty="0">
                <a:solidFill>
                  <a:schemeClr val="dk1"/>
                </a:solidFill>
              </a:rPr>
              <a:t>based on the scoring sheet and share feedback with each group to explain their scoring.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69511-A8C6-C7EA-EE3A-AFCBDAD2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6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3DA5-E1AE-1C4E-8403-0F88D6D56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760663"/>
            <a:ext cx="11158193" cy="668337"/>
          </a:xfrm>
        </p:spPr>
        <p:txBody>
          <a:bodyPr/>
          <a:lstStyle/>
          <a:p>
            <a:r>
              <a:rPr lang="en" sz="4500" dirty="0"/>
              <a:t>Reflection time!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D942D-A5E0-A961-8F9D-3A410CE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0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6AC04-D8F8-8D09-DB6B-460F8C1A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73C3-619B-917C-651F-836CBC454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760663"/>
            <a:ext cx="11158193" cy="668337"/>
          </a:xfrm>
        </p:spPr>
        <p:txBody>
          <a:bodyPr/>
          <a:lstStyle/>
          <a:p>
            <a:r>
              <a:rPr lang="en-CA" sz="4500" dirty="0"/>
              <a:t>Was there a “perfect” option?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93B71-CC3A-CAF9-B950-FB3E6F38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9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7995-6004-CBEA-7C41-7A4221AB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0DE6-A37D-3EC7-314F-6B1BC5508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686521"/>
            <a:ext cx="11158193" cy="668337"/>
          </a:xfrm>
        </p:spPr>
        <p:txBody>
          <a:bodyPr/>
          <a:lstStyle/>
          <a:p>
            <a:r>
              <a:rPr lang="en-CA" sz="4500" dirty="0"/>
              <a:t>What kinds of investors might prefer DIY? Who might prefer advisors?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B9EF-A348-D9CA-9654-EDCBCEA1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0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32C5-BA2E-B27E-8FA8-045D6A816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30FC-996D-AE7D-459C-8E05C631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2686521"/>
            <a:ext cx="11158193" cy="668337"/>
          </a:xfrm>
        </p:spPr>
        <p:txBody>
          <a:bodyPr/>
          <a:lstStyle/>
          <a:p>
            <a:r>
              <a:rPr lang="en-CA" sz="4500" dirty="0"/>
              <a:t>How important is it to know yourself when choosing?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677D3-4782-427E-BBE8-CBD4E243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24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4" y="2582024"/>
            <a:ext cx="9467356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Self-reflection</a:t>
            </a:r>
            <a:br>
              <a:rPr lang="en-CA" sz="4500" dirty="0"/>
            </a:br>
            <a:r>
              <a:rPr lang="en-CA" sz="3000" b="0" dirty="0"/>
              <a:t>Students will now complete a self-assessment using the self-reflection handout.</a:t>
            </a:r>
            <a:br>
              <a:rPr lang="en-CA" sz="3000" b="0" dirty="0"/>
            </a:br>
            <a:br>
              <a:rPr lang="en-CA" sz="3000" b="0" dirty="0"/>
            </a:b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AE2-AC2B-CD53-F0A1-751C64351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to consider when investing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3DC23-0CB1-6AAC-A305-1599403F5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1158192" cy="4029786"/>
          </a:xfrm>
        </p:spPr>
        <p:txBody>
          <a:bodyPr numCol="2" spcCol="360000">
            <a:normAutofit fontScale="70000" lnSpcReduction="20000"/>
          </a:bodyPr>
          <a:lstStyle/>
          <a:p>
            <a:pPr marL="182563" indent="-182563">
              <a:lnSpc>
                <a:spcPct val="120000"/>
              </a:lnSpc>
            </a:pPr>
            <a:r>
              <a:rPr lang="en-US" b="1" dirty="0"/>
              <a:t>What is my time horizon? </a:t>
            </a:r>
            <a:r>
              <a:rPr lang="en-US" dirty="0"/>
              <a:t>(When will I need to use this money?)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is my risk tolerance? </a:t>
            </a:r>
            <a:r>
              <a:rPr lang="en-US" dirty="0"/>
              <a:t>(Am I comfortable with big ups and downs, or do I prefer stability?)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are my personal goals? </a:t>
            </a:r>
            <a:r>
              <a:rPr lang="en-US" dirty="0"/>
              <a:t>(Am I saving for retirement, a home, education, a trip?)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is my level of investment knowledge? </a:t>
            </a:r>
            <a:r>
              <a:rPr lang="en-US" dirty="0"/>
              <a:t>(Do I fully understand what I’m investing in?)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types of investments fit my goals and comfort level? </a:t>
            </a:r>
            <a:r>
              <a:rPr lang="en-US" dirty="0"/>
              <a:t>(Stocks, bonds, mutual funds, real estate, ETFs?)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How much money am I willing to invest – and possibly lose? </a:t>
            </a:r>
            <a:r>
              <a:rPr lang="en-US" dirty="0"/>
              <a:t>(Am I prepared emotionally and financially for potential losses?)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Do I prefer to manage my investments myself or get help from a professional? </a:t>
            </a:r>
            <a:r>
              <a:rPr lang="en-US" dirty="0"/>
              <a:t>(Do I have the time and experience to manage my investments on my own?)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Am I making this investment decision emotionally or logically? </a:t>
            </a:r>
            <a:r>
              <a:rPr lang="en-US" dirty="0"/>
              <a:t>(Am I chasing a trend, or following a sound plan?)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05CF-DF8B-B77E-A267-7195AD1F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5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1BF7-B47C-90B7-1E82-656D80FBE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C563-3C3A-52D3-0916-80658462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892988"/>
            <a:ext cx="11158193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Lets watch the “Getting advice vs. DIY investing” video and take notes as you watch.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Then we will answer questions and see how much we remembered.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33F-8DF7-BCF5-BF28-DC0333B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8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6BC85-98B9-A06E-244E-50E7FC9EEE73}"/>
              </a:ext>
            </a:extLst>
          </p:cNvPr>
          <p:cNvSpPr/>
          <p:nvPr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09A398-83B7-A8D0-DC6C-669CB8D8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en-US" dirty="0"/>
              <a:t>Fidelity video: Getting advice vs. DIY investing</a:t>
            </a:r>
          </a:p>
        </p:txBody>
      </p:sp>
      <p:pic>
        <p:nvPicPr>
          <p:cNvPr id="7" name="Online Media 6" descr="Getting advice vs. DIY investing">
            <a:hlinkClick r:id="" action="ppaction://media"/>
            <a:extLst>
              <a:ext uri="{FF2B5EF4-FFF2-40B4-BE49-F238E27FC236}">
                <a16:creationId xmlns:a16="http://schemas.microsoft.com/office/drawing/2014/main" id="{28E3A4A9-328D-E95D-A90C-1DB05C9461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3CD-6DAF-3DC2-D13C-F1EC28CA6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DIY investing?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CFD94-0353-48C3-C573-277BDA829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3"/>
            <a:ext cx="10613886" cy="384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Which of the following best describes DIY (do-it-yourself) investing?</a:t>
            </a:r>
          </a:p>
          <a:p>
            <a:pPr marL="317500" indent="-317500">
              <a:buNone/>
            </a:pPr>
            <a:r>
              <a:rPr lang="en-US" sz="2000" dirty="0"/>
              <a:t>A) Investing only in government bonds and savings accounts with the help of a </a:t>
            </a:r>
            <a:br>
              <a:rPr lang="en-US" sz="2000" dirty="0"/>
            </a:br>
            <a:r>
              <a:rPr lang="en-US" sz="2000" dirty="0"/>
              <a:t>bank advisor.</a:t>
            </a:r>
          </a:p>
          <a:p>
            <a:pPr marL="317500" indent="-317500">
              <a:buNone/>
            </a:pPr>
            <a:r>
              <a:rPr lang="en-US" sz="2000" dirty="0"/>
              <a:t>B) Using an online platform to choose and manage your own investments without a financial advisor.</a:t>
            </a:r>
          </a:p>
          <a:p>
            <a:pPr marL="0" indent="0">
              <a:buNone/>
            </a:pPr>
            <a:r>
              <a:rPr lang="en-US" sz="2000" dirty="0"/>
              <a:t>C) Hiring a professional to create and monitor your investment portfolio.</a:t>
            </a:r>
          </a:p>
          <a:p>
            <a:pPr marL="0" indent="0">
              <a:buNone/>
            </a:pPr>
            <a:r>
              <a:rPr lang="en-US" sz="2000" dirty="0"/>
              <a:t>D) Buying stocks recommended by your friends or family without doing any research.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72D31-697E-2EC4-FB80-E88C2A45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dirty="0"/>
              <a:t>What is DIY investing?</a:t>
            </a:r>
            <a:endParaRPr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BB57A-6F00-161B-B080-878D6F34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A5C2D11-882C-D660-D6F6-7F260D982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1251796" cy="402978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CA" sz="2000" b="1" dirty="0"/>
              <a:t>Which of the following best describes DIY (do-it-yourself) investing?</a:t>
            </a:r>
          </a:p>
          <a:p>
            <a:pPr marL="365125" lvl="0" indent="-365125">
              <a:lnSpc>
                <a:spcPct val="115000"/>
              </a:lnSpc>
              <a:spcBef>
                <a:spcPts val="1200"/>
              </a:spcBef>
              <a:buNone/>
            </a:pPr>
            <a:r>
              <a:rPr lang="en-CA" sz="2000" dirty="0">
                <a:solidFill>
                  <a:schemeClr val="dk1"/>
                </a:solidFill>
              </a:rPr>
              <a:t>A) Investing only in government bonds and savings accounts with the help of a </a:t>
            </a:r>
            <a:br>
              <a:rPr lang="en-CA" sz="2000" dirty="0">
                <a:solidFill>
                  <a:schemeClr val="dk1"/>
                </a:solidFill>
              </a:rPr>
            </a:br>
            <a:r>
              <a:rPr lang="en-CA" sz="2000" dirty="0">
                <a:solidFill>
                  <a:schemeClr val="dk1"/>
                </a:solidFill>
              </a:rPr>
              <a:t>bank advisor.</a:t>
            </a:r>
          </a:p>
          <a:p>
            <a:pPr marL="317500" lvl="0" indent="-317500">
              <a:lnSpc>
                <a:spcPct val="115000"/>
              </a:lnSpc>
              <a:spcBef>
                <a:spcPts val="1200"/>
              </a:spcBef>
              <a:buNone/>
            </a:pPr>
            <a:r>
              <a:rPr lang="en-CA" sz="2000" b="1" dirty="0">
                <a:solidFill>
                  <a:srgbClr val="6ABD4A"/>
                </a:solidFill>
              </a:rPr>
              <a:t>B) Using an online platform to choose and manage your own investments without a financial advisor.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CA" sz="2000" dirty="0">
                <a:solidFill>
                  <a:schemeClr val="dk1"/>
                </a:solidFill>
              </a:rPr>
              <a:t>C) Hiring a professional to create and monitor your investment portfolio.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CA" sz="2000" dirty="0">
                <a:solidFill>
                  <a:schemeClr val="dk1"/>
                </a:solidFill>
              </a:rPr>
              <a:t>D) Buying stocks recommended by your friends or family without doing any research.</a:t>
            </a:r>
          </a:p>
        </p:txBody>
      </p:sp>
    </p:spTree>
    <p:extLst>
      <p:ext uri="{BB962C8B-B14F-4D97-AF65-F5344CB8AC3E}">
        <p14:creationId xmlns:p14="http://schemas.microsoft.com/office/powerpoint/2010/main" val="1666970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2238</Words>
  <Application>Microsoft Macintosh PowerPoint</Application>
  <PresentationFormat>Widescreen</PresentationFormat>
  <Paragraphs>247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Bierstadt</vt:lpstr>
      <vt:lpstr>Calibri</vt:lpstr>
      <vt:lpstr>Century Gothic</vt:lpstr>
      <vt:lpstr>GestaltVTI</vt:lpstr>
      <vt:lpstr>Getting advice versus investing yourself   </vt:lpstr>
      <vt:lpstr>Learning objectives</vt:lpstr>
      <vt:lpstr>Minds on!</vt:lpstr>
      <vt:lpstr>Sample mind map</vt:lpstr>
      <vt:lpstr>Questions to consider when investing</vt:lpstr>
      <vt:lpstr>Lesson time!</vt:lpstr>
      <vt:lpstr>Fidelity video: Getting advice vs. DIY investing</vt:lpstr>
      <vt:lpstr>What is DIY investing?</vt:lpstr>
      <vt:lpstr>What is DIY investing?</vt:lpstr>
      <vt:lpstr>What is DIY investing?</vt:lpstr>
      <vt:lpstr>What is a portfolio?</vt:lpstr>
      <vt:lpstr>What is a portfolio?</vt:lpstr>
      <vt:lpstr>What is a portfolio?</vt:lpstr>
      <vt:lpstr>Discount brokerages</vt:lpstr>
      <vt:lpstr>Discount brokerages</vt:lpstr>
      <vt:lpstr>Discount brokerages</vt:lpstr>
      <vt:lpstr>Pros of DIY investing</vt:lpstr>
      <vt:lpstr>Pros of DIY investing</vt:lpstr>
      <vt:lpstr>Pros of DIY investing</vt:lpstr>
      <vt:lpstr>Cons of DIY investing</vt:lpstr>
      <vt:lpstr>Cons of DIY investing</vt:lpstr>
      <vt:lpstr>Cons of DIY investing</vt:lpstr>
      <vt:lpstr>What is a financial advisor?</vt:lpstr>
      <vt:lpstr>What is a financial advisor?</vt:lpstr>
      <vt:lpstr>What are the pros of a financial advisor?</vt:lpstr>
      <vt:lpstr>What are the pros of a financial advisor?</vt:lpstr>
      <vt:lpstr>What is a financial advisor?</vt:lpstr>
      <vt:lpstr>What are the cons of a financial advisor?</vt:lpstr>
      <vt:lpstr>What are the cons of a financial advisor?</vt:lpstr>
      <vt:lpstr>True or false?</vt:lpstr>
      <vt:lpstr>True or false?</vt:lpstr>
      <vt:lpstr>Cons of financial advisors</vt:lpstr>
      <vt:lpstr>What are the three factors that help determine which method to use, DIY  or financial advising?</vt:lpstr>
      <vt:lpstr>Which strategy is best? </vt:lpstr>
      <vt:lpstr>When is it good to choose DIY investing? When it is ideal to use a financial advisor?</vt:lpstr>
      <vt:lpstr>Which strategy is best? </vt:lpstr>
      <vt:lpstr>Activity time!  Debate: DIY vs. financial advising</vt:lpstr>
      <vt:lpstr>Instructions</vt:lpstr>
      <vt:lpstr>Debate time!</vt:lpstr>
      <vt:lpstr>Judges: Pick a winner!</vt:lpstr>
      <vt:lpstr>Reflection time!</vt:lpstr>
      <vt:lpstr>Was there a “perfect” option?</vt:lpstr>
      <vt:lpstr>What kinds of investors might prefer DIY? Who might prefer advisors?</vt:lpstr>
      <vt:lpstr>How important is it to know yourself when choosing?</vt:lpstr>
      <vt:lpstr>Self-reflection Students will now complete a self-assessment using the self-reflection handout.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145</cp:revision>
  <dcterms:created xsi:type="dcterms:W3CDTF">2023-10-22T21:01:04Z</dcterms:created>
  <dcterms:modified xsi:type="dcterms:W3CDTF">2026-03-09T20:22:09Z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