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notesMasterIdLst>
    <p:notesMasterId r:id="rId24"/>
  </p:notesMasterIdLst>
  <p:sldIdLst>
    <p:sldId id="281" r:id="rId2"/>
    <p:sldId id="364" r:id="rId3"/>
    <p:sldId id="305" r:id="rId4"/>
    <p:sldId id="298" r:id="rId5"/>
    <p:sldId id="300" r:id="rId6"/>
    <p:sldId id="307" r:id="rId7"/>
    <p:sldId id="310" r:id="rId8"/>
    <p:sldId id="313" r:id="rId9"/>
    <p:sldId id="315" r:id="rId10"/>
    <p:sldId id="318" r:id="rId11"/>
    <p:sldId id="321" r:id="rId12"/>
    <p:sldId id="323" r:id="rId13"/>
    <p:sldId id="363" r:id="rId14"/>
    <p:sldId id="352" r:id="rId15"/>
    <p:sldId id="324" r:id="rId16"/>
    <p:sldId id="327" r:id="rId17"/>
    <p:sldId id="357" r:id="rId18"/>
    <p:sldId id="358" r:id="rId19"/>
    <p:sldId id="359" r:id="rId20"/>
    <p:sldId id="360" r:id="rId21"/>
    <p:sldId id="361" r:id="rId22"/>
    <p:sldId id="36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429C636-1258-1300-6AF9-A1C07C859FB5}" name="Gagliardi, Monica" initials="GM" userId="S::monica.flores@fidelity.ca::403ed6f2-ccb6-4a32-97e9-f49bef3accc9" providerId="AD"/>
  <p188:author id="{DF88A69D-1FA6-9820-9E52-8F80F4157C52}" name="Young, Alexandra" initials="YA" userId="S::alexandra.young@fidelity.ca::352ee25d-62a0-42da-b6b2-af7e76994482" providerId="AD"/>
  <p188:author id="{3D007DCC-B89A-5219-CFFA-6A105933B66F}" name="Blair, Regan" initials="RB" userId="S::regan.blair@fidelity.ca::71a78862-2f8d-4e12-ac0f-3e55748ac472" providerId="AD"/>
  <p188:author id="{E972F8CF-B59F-7B46-CD8D-153C09311A4D}" name="Gill, Ravina" initials="GR" userId="S::ravina.gill@fidelity.ca::4ab046ad-39f6-4281-85c3-6be506179019" providerId="AD"/>
  <p188:author id="{0A16D4D1-4734-95FF-367D-C374CF13C49F}" name="Ponce, Vanessa" initials="PV" userId="S::vanessa.ponce@fidelity.ca::30c8e74a-fa94-4ed1-b031-97ff44e964e5" providerId="AD"/>
  <p188:author id="{E34789F2-C444-EAB7-7B99-F93D7A14117D}" name="Darien Desroches" initials="DD" userId="c7371e85daf18b3f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5885"/>
    <a:srgbClr val="6ABD4A"/>
    <a:srgbClr val="00B5E2"/>
    <a:srgbClr val="EBF4FA"/>
    <a:srgbClr val="B9E5F0"/>
    <a:srgbClr val="E0EFD8"/>
    <a:srgbClr val="00A690"/>
    <a:srgbClr val="A2AAAD"/>
    <a:srgbClr val="333F48"/>
    <a:srgbClr val="F2A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313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976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79444D-42D3-4CC0-927A-FF18E050527A}" type="datetimeFigureOut">
              <a:t>3/4/26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96D0F3-C04C-4EB4-93F2-B3F04278AF6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591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Video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58E14-23EC-4C25-974C-48FA839886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870" y="1160463"/>
            <a:ext cx="11158193" cy="668337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3200">
                <a:solidFill>
                  <a:srgbClr val="205885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30D1AF-36B8-4BB8-BD6A-71194F7BC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2FD5A5-A16C-00DE-E581-0AFD83A16CAB}"/>
              </a:ext>
            </a:extLst>
          </p:cNvPr>
          <p:cNvSpPr/>
          <p:nvPr userDrawn="1"/>
        </p:nvSpPr>
        <p:spPr>
          <a:xfrm>
            <a:off x="0" y="2057400"/>
            <a:ext cx="12192000" cy="3963988"/>
          </a:xfrm>
          <a:prstGeom prst="rect">
            <a:avLst/>
          </a:prstGeom>
          <a:solidFill>
            <a:srgbClr val="B9E5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0EFD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608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93" userDrawn="1">
          <p15:clr>
            <a:srgbClr val="FBAE40"/>
          </p15:clr>
        </p15:guide>
        <p15:guide id="2" pos="325" userDrawn="1">
          <p15:clr>
            <a:srgbClr val="FBAE40"/>
          </p15:clr>
        </p15:guide>
        <p15:guide id="3" orient="horz" pos="731" userDrawn="1">
          <p15:clr>
            <a:srgbClr val="FBAE40"/>
          </p15:clr>
        </p15:guide>
        <p15:guide id="4" pos="735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98B43-D1CE-43F4-A367-EF1FE9688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5020948" cy="2270641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B73978-8CDF-4C0E-ABA1-7291A03473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176990" y="995362"/>
            <a:ext cx="5027005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BECC62-ED45-451E-BEC5-A03C6A554D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7870" y="3340442"/>
            <a:ext cx="5020948" cy="25285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1A7A86-B983-4315-9312-936B4FCF75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7870" y="6420414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2E88C0-25A5-46F9-AB35-EAD50E6B9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90030" y="169283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0F9EA8-45AD-478E-8606-9328245BC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996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F6B8E-1D8E-4105-9BBB-D53AD24B7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5021182" cy="487045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825530-6629-4FEA-9670-EB21A2F5BA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662168" y="969264"/>
            <a:ext cx="5021182" cy="487045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64C7A-A73F-46F5-BC33-696671DAEE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7870" y="6420414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2B3CC0-B649-4509-A4B6-DF9D20EFA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90030" y="169283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CECCCA-3F2A-46F3-BF45-7C862FF1D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7751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7BD47B-C187-494C-812F-46BE0040B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7995"/>
          </a:xfrm>
          <a:prstGeom prst="rect">
            <a:avLst/>
          </a:prstGeom>
          <a:solidFill>
            <a:schemeClr val="bg2">
              <a:lumMod val="9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50133B-2446-4168-AA17-6538910668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62168" y="996791"/>
            <a:ext cx="5011962" cy="495692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06A9AD-2756-4C51-A958-6756301EB9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17870" y="996791"/>
            <a:ext cx="5021183" cy="495692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42995D-CCEA-43AF-973B-8B6B56A567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7870" y="6420414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4029CF-BA62-4CCD-956E-FFA0B37B8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90030" y="169283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CE0B3D-96AB-41B3-ABDD-5B0DE863D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618136A-0796-46EB-89BB-4C73C0258F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62168" y="6209925"/>
            <a:ext cx="5021183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769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ulle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58E14-23EC-4C25-974C-48FA839886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870" y="1160463"/>
            <a:ext cx="11158193" cy="668337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3200">
                <a:solidFill>
                  <a:srgbClr val="205885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9FEDD4-20A1-49F6-9E3E-0B26B426BB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7870" y="1991844"/>
            <a:ext cx="11158193" cy="402978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342900" indent="-342900" algn="l">
              <a:lnSpc>
                <a:spcPct val="100000"/>
              </a:lnSpc>
              <a:buClr>
                <a:srgbClr val="A2AAAD"/>
              </a:buClr>
              <a:buFont typeface="Arial" panose="020B0604020202020204" pitchFamily="34" charset="0"/>
              <a:buChar char="•"/>
              <a:defRPr sz="2500" i="0"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30D1AF-36B8-4BB8-BD6A-71194F7BC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1818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93" userDrawn="1">
          <p15:clr>
            <a:srgbClr val="FBAE40"/>
          </p15:clr>
        </p15:guide>
        <p15:guide id="2" pos="325" userDrawn="1">
          <p15:clr>
            <a:srgbClr val="FBAE40"/>
          </p15:clr>
        </p15:guide>
        <p15:guide id="3" orient="horz" pos="731" userDrawn="1">
          <p15:clr>
            <a:srgbClr val="FBAE40"/>
          </p15:clr>
        </p15:guide>
        <p15:guide id="4" pos="7355" userDrawn="1">
          <p15:clr>
            <a:srgbClr val="FBAE40"/>
          </p15:clr>
        </p15:guide>
        <p15:guide id="5" orient="horz" pos="1253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63D8A-C68D-4CF9-9D15-3E09BCC09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69" y="1160463"/>
            <a:ext cx="11158193" cy="532370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205885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72A8B7-F430-4F4A-BB63-481F51E58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4BBE33-EAC1-3B1E-8EFB-448124FA14AC}"/>
              </a:ext>
            </a:extLst>
          </p:cNvPr>
          <p:cNvSpPr txBox="1"/>
          <p:nvPr userDrawn="1"/>
        </p:nvSpPr>
        <p:spPr>
          <a:xfrm>
            <a:off x="552033" y="2009274"/>
            <a:ext cx="5247187" cy="4012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AA535C0-5BE2-5A59-3D11-8ABCC9A629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7525" y="2128838"/>
            <a:ext cx="5184775" cy="38925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BB27B774-CAD3-DF42-BBF0-6DE55F243F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97220" y="2128838"/>
            <a:ext cx="5184775" cy="38925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8190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BAC1C-A332-4BA5-8C9C-FE0396C81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5020056" cy="4870974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D8D137-710E-4125-B5E9-F63E7F1C9C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62167" y="3566639"/>
            <a:ext cx="5021183" cy="227997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i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5480C5-E9A6-425E-B050-03E444BE92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7870" y="6420414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1B4831-6C0B-4E0B-A341-91E4C5D36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90030" y="169283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011EE6-252D-46DD-94DF-C42657EF2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469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04B06-C54A-4B7B-B6D1-436428EAF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5021182" cy="520769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723919-9A2F-4D97-8F31-6E35BD5975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63049" y="969264"/>
            <a:ext cx="5290751" cy="255511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8DA345-F684-4BAA-A22C-E725B3A603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63049" y="3621849"/>
            <a:ext cx="5290751" cy="255511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399C52-9753-45D8-9646-CF31BB0157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7870" y="6420414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F95E57-622C-4199-940E-F5462E1AC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90030" y="169283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1B7592-00E8-41EF-B749-2A5EA8E46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149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4AA536-072F-4374-926E-17E038EC7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7995"/>
          </a:xfrm>
          <a:prstGeom prst="rect">
            <a:avLst/>
          </a:prstGeom>
          <a:solidFill>
            <a:schemeClr val="bg2">
              <a:lumMod val="9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2291277-967B-4176-B40B-9EC360626994}"/>
              </a:ext>
            </a:extLst>
          </p:cNvPr>
          <p:cNvSpPr/>
          <p:nvPr/>
        </p:nvSpPr>
        <p:spPr>
          <a:xfrm>
            <a:off x="517869" y="508090"/>
            <a:ext cx="11155680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B11C00-F7CB-4484-807A-D12745CD3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69" y="978119"/>
            <a:ext cx="11165481" cy="107305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FAAA6E-E243-48B3-9585-3C1420B3E1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7870" y="2178908"/>
            <a:ext cx="5020056" cy="65490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ED01B8-0F2E-41A4-B21C-334393F6A6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7870" y="2876085"/>
            <a:ext cx="5020056" cy="332289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89B23F-3E60-415A-9CE7-0928B5CFB2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62168" y="2178908"/>
            <a:ext cx="5021182" cy="65490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223446-0CDC-402B-8D71-D9D29F6DFF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62168" y="2876085"/>
            <a:ext cx="5021182" cy="332289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2B77D3-C6EC-4FFD-9E10-24E1AC5420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7870" y="6420414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9DF31B-BD07-4DC2-95C2-B77E51AAE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90030" y="169283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54CE5A-3A0A-4AAB-81D2-F1C20636E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4494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216B8-52AB-412B-BBE7-B6BE698FA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5021182" cy="487045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F779C3-9D19-467E-A5D2-0920834DA1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7870" y="6420414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272BB4-C8D8-4F74-9677-5AC979932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90030" y="169283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6B49B8-779F-4492-ABD9-96F0D042A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26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B976BF-9339-48D6-881A-280D15492E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7870" y="6420414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77605-C9C8-432E-9662-D7D410B15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90030" y="169283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2432B6-4A12-46EF-98A7-B5D50BD51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050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F191C-AF68-4230-A7B2-F8F07B486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5020948" cy="2270641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8F9F11-5FCF-4D7E-BA51-38CB84277D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3182" y="987423"/>
            <a:ext cx="5020948" cy="48736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3B519B-06C0-41BC-95FB-FB1FE43637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7870" y="3361038"/>
            <a:ext cx="5020948" cy="25079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B8B70C-015C-4832-AFF6-D033E02274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7870" y="6420414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F1A6FB-8C14-46D1-90A5-0FF11DE78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90030" y="169283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82C585-6FA1-4E94-9C1C-A1DEDE551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907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F282A-DF4A-4A2D-9672-8F0F770A3F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1757" y="6451599"/>
            <a:ext cx="637909" cy="1691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fld id="{DFDF98CC-160E-494C-8C3C-8CDC5FA257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DE57300-C7FF-4578-99A0-42B0295B123C}"/>
              </a:ext>
            </a:extLst>
          </p:cNvPr>
          <p:cNvSpPr/>
          <p:nvPr/>
        </p:nvSpPr>
        <p:spPr>
          <a:xfrm>
            <a:off x="1" y="230284"/>
            <a:ext cx="1842447" cy="466685"/>
          </a:xfrm>
          <a:prstGeom prst="rect">
            <a:avLst/>
          </a:prstGeom>
          <a:solidFill>
            <a:srgbClr val="00B5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A690"/>
              </a:solidFill>
            </a:endParaRPr>
          </a:p>
        </p:txBody>
      </p:sp>
      <p:pic>
        <p:nvPicPr>
          <p:cNvPr id="10" name="Picture 9" descr="A blue and black logo&#10;&#10;Description automatically generated">
            <a:extLst>
              <a:ext uri="{FF2B5EF4-FFF2-40B4-BE49-F238E27FC236}">
                <a16:creationId xmlns:a16="http://schemas.microsoft.com/office/drawing/2014/main" id="{CD5AB2A9-403F-025D-C64F-BA17CAA50F38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70" y="6277840"/>
            <a:ext cx="1600200" cy="342900"/>
          </a:xfrm>
          <a:prstGeom prst="rect">
            <a:avLst/>
          </a:prstGeom>
        </p:spPr>
      </p:pic>
      <p:pic>
        <p:nvPicPr>
          <p:cNvPr id="12" name="Picture 11" descr="A close-up of a black background&#10;&#10;Description automatically generated">
            <a:extLst>
              <a:ext uri="{FF2B5EF4-FFF2-40B4-BE49-F238E27FC236}">
                <a16:creationId xmlns:a16="http://schemas.microsoft.com/office/drawing/2014/main" id="{6F3DAC8A-A5F7-92FE-0813-D8E70B90A44C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7733" y="230284"/>
            <a:ext cx="1676397" cy="46668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EBC3D8A-1F30-A2D6-D920-8223E6E639FB}"/>
              </a:ext>
            </a:extLst>
          </p:cNvPr>
          <p:cNvSpPr txBox="1"/>
          <p:nvPr userDrawn="1"/>
        </p:nvSpPr>
        <p:spPr>
          <a:xfrm>
            <a:off x="409433" y="278960"/>
            <a:ext cx="1433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Century Gothic" panose="020B0502020202020204" pitchFamily="34" charset="0"/>
              </a:rPr>
              <a:t>Lesson 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3B7BA9-0BD9-9116-F1CC-B9CA6D49E9E4}"/>
              </a:ext>
            </a:extLst>
          </p:cNvPr>
          <p:cNvSpPr txBox="1"/>
          <p:nvPr userDrawn="1"/>
        </p:nvSpPr>
        <p:spPr>
          <a:xfrm>
            <a:off x="2395310" y="6433019"/>
            <a:ext cx="4800518" cy="2308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  <a:buClr>
                <a:srgbClr val="A2AAAD"/>
              </a:buClr>
            </a:pPr>
            <a:r>
              <a:rPr lang="en-CA" sz="900" b="0" i="0" u="none" strike="noStrike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Century Gothic" panose="020B0502020202020204" pitchFamily="34" charset="0"/>
              </a:rPr>
              <a:t>© 2026 FIDELITY INVESTMENTS CANADA ULC          </a:t>
            </a:r>
            <a:r>
              <a:rPr lang="en-CA" sz="900" dirty="0">
                <a:latin typeface="Century Gothic" panose="020B0502020202020204" pitchFamily="34" charset="0"/>
              </a:rPr>
              <a:t>3308501-v20251111</a:t>
            </a:r>
            <a:endParaRPr lang="en-US" sz="900" dirty="0">
              <a:solidFill>
                <a:schemeClr val="accent5"/>
              </a:solidFill>
              <a:latin typeface="Century Gothic" panose="020B050202020202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81054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25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" indent="-27432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548640" indent="-27432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54864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31" userDrawn="1">
          <p15:clr>
            <a:srgbClr val="F26B43"/>
          </p15:clr>
        </p15:guide>
        <p15:guide id="2" pos="325" userDrawn="1">
          <p15:clr>
            <a:srgbClr val="F26B43"/>
          </p15:clr>
        </p15:guide>
        <p15:guide id="3" pos="7355" userDrawn="1">
          <p15:clr>
            <a:srgbClr val="F26B43"/>
          </p15:clr>
        </p15:guide>
        <p15:guide id="4" orient="horz" pos="379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C8gcmxKFP9g?list=PLBzmUd_ESwov_lbEkQjWleHM6qB05xZ2b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C8gcmxKFP9g?list=PLBzmUd_ESwov_lbEkQjWleHM6qB05xZ2b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4ADED-E4F4-96B4-771C-22B444389C6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dirty="0"/>
              <a:t>Getting advice versus investing yourself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9EBC07-E89A-480E-0B63-1C54B7A50807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F1ADBB-F79D-BADA-AC9D-C2A8B61D7835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CE6CB1-45A9-C8FE-81D0-492E8B4E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1</a:t>
            </a:fld>
            <a:endParaRPr lang="en-US" dirty="0"/>
          </a:p>
        </p:txBody>
      </p:sp>
      <p:pic>
        <p:nvPicPr>
          <p:cNvPr id="7" name="Online Media 6" descr="Getting advice vs. DIY investing">
            <a:hlinkClick r:id="" action="ppaction://media"/>
            <a:extLst>
              <a:ext uri="{FF2B5EF4-FFF2-40B4-BE49-F238E27FC236}">
                <a16:creationId xmlns:a16="http://schemas.microsoft.com/office/drawing/2014/main" id="{591E0AE5-6421-B4F3-86A0-79DDA895A66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290483" y="2420027"/>
            <a:ext cx="5611034" cy="3170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753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46722-3FF2-2160-7537-8CC9DB3405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" dirty="0"/>
              <a:t>What is a financial advisor?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DF0043-5F11-C620-8662-7B437699C0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7871" y="1991844"/>
            <a:ext cx="4227124" cy="40297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Provides </a:t>
            </a:r>
            <a:r>
              <a:rPr lang="en-US" sz="2000" b="1" dirty="0"/>
              <a:t>personalized</a:t>
            </a:r>
            <a:r>
              <a:rPr lang="en-US" sz="2000" dirty="0"/>
              <a:t> guidance based on your goals.</a:t>
            </a:r>
          </a:p>
          <a:p>
            <a:pPr marL="0" indent="0">
              <a:buNone/>
            </a:pPr>
            <a:r>
              <a:rPr lang="en-US" sz="2000" dirty="0"/>
              <a:t>Helps with</a:t>
            </a:r>
          </a:p>
          <a:p>
            <a:r>
              <a:rPr lang="en-US" sz="2000" dirty="0"/>
              <a:t>learning investing </a:t>
            </a:r>
            <a:r>
              <a:rPr lang="en-US" sz="2000" b="1" dirty="0"/>
              <a:t>principles</a:t>
            </a:r>
          </a:p>
          <a:p>
            <a:r>
              <a:rPr lang="en-US" sz="2000" dirty="0"/>
              <a:t>making </a:t>
            </a:r>
            <a:r>
              <a:rPr lang="en-US" sz="2000" b="1" dirty="0"/>
              <a:t>complex</a:t>
            </a:r>
            <a:r>
              <a:rPr lang="en-US" sz="2000" dirty="0"/>
              <a:t> financial decisions</a:t>
            </a:r>
          </a:p>
          <a:p>
            <a:r>
              <a:rPr lang="en-US" sz="2000" dirty="0"/>
              <a:t>building and monitoring your </a:t>
            </a:r>
            <a:r>
              <a:rPr lang="en-US" sz="2000" b="1" dirty="0"/>
              <a:t>portfolio</a:t>
            </a:r>
          </a:p>
          <a:p>
            <a:r>
              <a:rPr lang="en-US" sz="2000" dirty="0"/>
              <a:t>staying </a:t>
            </a:r>
            <a:r>
              <a:rPr lang="en-US" sz="2000" b="1" dirty="0"/>
              <a:t>calm</a:t>
            </a:r>
            <a:r>
              <a:rPr lang="en-US" sz="2000" dirty="0"/>
              <a:t> during market ups and downs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C2F206-EA30-0B73-6D2C-0CA4945F4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10</a:t>
            </a:fld>
            <a:endParaRPr lang="en-US" dirty="0"/>
          </a:p>
        </p:txBody>
      </p:sp>
      <p:pic>
        <p:nvPicPr>
          <p:cNvPr id="5" name="Google Shape;217;p39">
            <a:extLst>
              <a:ext uri="{FF2B5EF4-FFF2-40B4-BE49-F238E27FC236}">
                <a16:creationId xmlns:a16="http://schemas.microsoft.com/office/drawing/2014/main" id="{CAFA18A0-08D5-8206-6684-E13C72B84ADC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894172" y="1991844"/>
            <a:ext cx="6297828" cy="35415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49671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F66A7-A84B-2825-AFAD-A2D05F05D7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" dirty="0"/>
              <a:t>Cons of financial advisors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B3A997-5E40-4AB3-EF1E-DD4FE87C42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7870" y="1991844"/>
            <a:ext cx="5578130" cy="4029786"/>
          </a:xfrm>
        </p:spPr>
        <p:txBody>
          <a:bodyPr/>
          <a:lstStyle/>
          <a:p>
            <a:r>
              <a:rPr lang="en-US" dirty="0"/>
              <a:t>Comes with a </a:t>
            </a:r>
            <a:r>
              <a:rPr lang="en-US" b="1" dirty="0"/>
              <a:t>fee</a:t>
            </a:r>
            <a:r>
              <a:rPr lang="en-US" dirty="0"/>
              <a:t>.</a:t>
            </a:r>
          </a:p>
          <a:p>
            <a:r>
              <a:rPr lang="en-US" b="1" dirty="0"/>
              <a:t>Less</a:t>
            </a:r>
            <a:r>
              <a:rPr lang="en-US" dirty="0"/>
              <a:t> personal control over investments.</a:t>
            </a:r>
          </a:p>
          <a:p>
            <a:r>
              <a:rPr lang="en-US" dirty="0"/>
              <a:t>Must find someone </a:t>
            </a:r>
            <a:r>
              <a:rPr lang="en-US" b="1" dirty="0"/>
              <a:t>trustworthy</a:t>
            </a:r>
            <a:r>
              <a:rPr lang="en-US" dirty="0"/>
              <a:t> and qualified.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BBC3DB-9F96-3212-7B7F-F4DF574B9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11</a:t>
            </a:fld>
            <a:endParaRPr lang="en-US" dirty="0"/>
          </a:p>
        </p:txBody>
      </p:sp>
      <p:pic>
        <p:nvPicPr>
          <p:cNvPr id="5" name="Google Shape;248;p44">
            <a:extLst>
              <a:ext uri="{FF2B5EF4-FFF2-40B4-BE49-F238E27FC236}">
                <a16:creationId xmlns:a16="http://schemas.microsoft.com/office/drawing/2014/main" id="{54AE81F6-46A3-EB2D-1C02-3B76CDBEEEC7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726787" y="1991844"/>
            <a:ext cx="5465213" cy="38312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55157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11857-70FD-7973-ACFB-26A3CDACD8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Which strategy is best?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3C54B9-1888-FD63-AC69-218C760E50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7871" y="1991844"/>
            <a:ext cx="5734648" cy="402978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Depends on</a:t>
            </a:r>
          </a:p>
          <a:p>
            <a:r>
              <a:rPr lang="en-US" dirty="0"/>
              <a:t>personal </a:t>
            </a:r>
            <a:r>
              <a:rPr lang="en-US" b="1" dirty="0"/>
              <a:t>preferences</a:t>
            </a:r>
          </a:p>
          <a:p>
            <a:r>
              <a:rPr lang="en-US" dirty="0"/>
              <a:t>level of </a:t>
            </a:r>
            <a:r>
              <a:rPr lang="en-US" b="1" dirty="0"/>
              <a:t>experience</a:t>
            </a:r>
          </a:p>
          <a:p>
            <a:r>
              <a:rPr lang="en-US" dirty="0"/>
              <a:t>financial </a:t>
            </a:r>
            <a:r>
              <a:rPr lang="en-US" b="1" dirty="0"/>
              <a:t>goals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dirty="0"/>
              <a:t>DIY is good if you want full control.</a:t>
            </a:r>
          </a:p>
          <a:p>
            <a:pPr marL="0" indent="0">
              <a:buNone/>
            </a:pPr>
            <a:r>
              <a:rPr lang="en-US" dirty="0"/>
              <a:t>Advisor is good if you want support and to save time.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8DC74F-7C53-CDE1-4B69-59783292A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12</a:t>
            </a:fld>
            <a:endParaRPr lang="en-US" dirty="0"/>
          </a:p>
        </p:txBody>
      </p:sp>
      <p:pic>
        <p:nvPicPr>
          <p:cNvPr id="5" name="Google Shape;260;p46">
            <a:extLst>
              <a:ext uri="{FF2B5EF4-FFF2-40B4-BE49-F238E27FC236}">
                <a16:creationId xmlns:a16="http://schemas.microsoft.com/office/drawing/2014/main" id="{49062108-C216-0961-71EF-7A0D8DF0F9C8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777933" y="1869957"/>
            <a:ext cx="5414067" cy="38275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38145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B26E90-066A-7D71-42F8-3F20F4B42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4516059-B775-9BE1-F30E-B72EE165F1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870" y="1160463"/>
            <a:ext cx="11158193" cy="668337"/>
          </a:xfrm>
        </p:spPr>
        <p:txBody>
          <a:bodyPr/>
          <a:lstStyle/>
          <a:p>
            <a:r>
              <a:rPr lang="en-US" dirty="0"/>
              <a:t>Questions to consider when investing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1FAD00BD-A75A-743E-BE70-013B9B79C8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7871" y="1991844"/>
            <a:ext cx="11158192" cy="4029786"/>
          </a:xfrm>
        </p:spPr>
        <p:txBody>
          <a:bodyPr numCol="2" spcCol="360000">
            <a:normAutofit fontScale="70000" lnSpcReduction="20000"/>
          </a:bodyPr>
          <a:lstStyle/>
          <a:p>
            <a:pPr marL="182563" indent="-182563">
              <a:lnSpc>
                <a:spcPct val="120000"/>
              </a:lnSpc>
            </a:pPr>
            <a:r>
              <a:rPr lang="en-US" b="1" dirty="0"/>
              <a:t>What is my time horizon? </a:t>
            </a:r>
            <a:r>
              <a:rPr lang="en-US" dirty="0"/>
              <a:t>(When will I need to use this money?)</a:t>
            </a:r>
          </a:p>
          <a:p>
            <a:pPr marL="182563" indent="-182563">
              <a:lnSpc>
                <a:spcPct val="120000"/>
              </a:lnSpc>
            </a:pPr>
            <a:r>
              <a:rPr lang="en-US" b="1" dirty="0"/>
              <a:t>What is my risk tolerance? </a:t>
            </a:r>
            <a:r>
              <a:rPr lang="en-US" dirty="0"/>
              <a:t>(Am I comfortable with big ups and downs, or do I prefer stability?)</a:t>
            </a:r>
          </a:p>
          <a:p>
            <a:pPr marL="182563" indent="-182563">
              <a:lnSpc>
                <a:spcPct val="120000"/>
              </a:lnSpc>
            </a:pPr>
            <a:r>
              <a:rPr lang="en-US" b="1" dirty="0"/>
              <a:t>What are my personal goals? </a:t>
            </a:r>
            <a:r>
              <a:rPr lang="en-US" dirty="0"/>
              <a:t>(Am I saving for retirement, a home, education, a trip?)</a:t>
            </a:r>
          </a:p>
          <a:p>
            <a:pPr marL="182563" indent="-182563">
              <a:lnSpc>
                <a:spcPct val="120000"/>
              </a:lnSpc>
            </a:pPr>
            <a:r>
              <a:rPr lang="en-US" b="1" dirty="0"/>
              <a:t>What is my level of investment knowledge? </a:t>
            </a:r>
            <a:r>
              <a:rPr lang="en-US" dirty="0"/>
              <a:t>(Do I fully understand what I’m investing in?)</a:t>
            </a:r>
          </a:p>
          <a:p>
            <a:pPr marL="182563" indent="-182563">
              <a:lnSpc>
                <a:spcPct val="120000"/>
              </a:lnSpc>
            </a:pPr>
            <a:r>
              <a:rPr lang="en-US" b="1" dirty="0"/>
              <a:t>What types of investments fit my goals and comfort level? </a:t>
            </a:r>
            <a:r>
              <a:rPr lang="en-US" dirty="0"/>
              <a:t>(Stocks, bonds, mutual funds, real estate, ETFs?)</a:t>
            </a:r>
          </a:p>
          <a:p>
            <a:pPr marL="182563" indent="-182563">
              <a:lnSpc>
                <a:spcPct val="120000"/>
              </a:lnSpc>
            </a:pPr>
            <a:r>
              <a:rPr lang="en-US" b="1" dirty="0"/>
              <a:t>How much money am I willing to invest – and possibly lose? </a:t>
            </a:r>
            <a:r>
              <a:rPr lang="en-US" dirty="0"/>
              <a:t>(Am I prepared emotionally and financially for potential losses?)</a:t>
            </a:r>
          </a:p>
          <a:p>
            <a:pPr marL="182563" indent="-182563">
              <a:lnSpc>
                <a:spcPct val="120000"/>
              </a:lnSpc>
            </a:pPr>
            <a:r>
              <a:rPr lang="en-US" b="1" dirty="0"/>
              <a:t>Do I prefer to manage my investments myself or get help from a professional? </a:t>
            </a:r>
            <a:r>
              <a:rPr lang="en-US" dirty="0"/>
              <a:t>(Do I have the time and experience to manage my investments on my own?)</a:t>
            </a:r>
          </a:p>
          <a:p>
            <a:pPr marL="182563" indent="-182563">
              <a:lnSpc>
                <a:spcPct val="120000"/>
              </a:lnSpc>
            </a:pPr>
            <a:r>
              <a:rPr lang="en-US" b="1" dirty="0"/>
              <a:t>Am I making this investment decision emotionally or logically? </a:t>
            </a:r>
            <a:r>
              <a:rPr lang="en-US" dirty="0"/>
              <a:t>(Am I chasing a trend, or following a sound plan?)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1733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89A209-E35A-1845-85D4-5302751246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54F8511-FADE-D05F-C616-A74D8C55099B}"/>
              </a:ext>
            </a:extLst>
          </p:cNvPr>
          <p:cNvSpPr/>
          <p:nvPr/>
        </p:nvSpPr>
        <p:spPr>
          <a:xfrm>
            <a:off x="0" y="1447006"/>
            <a:ext cx="12192000" cy="3963988"/>
          </a:xfrm>
          <a:prstGeom prst="rect">
            <a:avLst/>
          </a:prstGeom>
          <a:solidFill>
            <a:srgbClr val="B9E5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0EFD8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963CCF-7FFC-C85F-889C-023A417F1D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6903" y="2779734"/>
            <a:ext cx="11158193" cy="1298532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en-CA" sz="4500" dirty="0"/>
              <a:t>Activity time! </a:t>
            </a:r>
            <a:br>
              <a:rPr lang="en-CA" sz="4500" dirty="0"/>
            </a:br>
            <a:r>
              <a:rPr lang="en-CA" sz="3000" b="0" dirty="0"/>
              <a:t>Client DIY investing role play</a:t>
            </a:r>
            <a:endParaRPr lang="en-US" sz="3000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4432BA-4BF5-B6B4-3F25-4EFB0F428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0841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93964-CC64-B031-0D41-839A1BA426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" dirty="0"/>
              <a:t>Instructions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650659-B9A7-14ED-7AA4-D1673DE9022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457200" lvl="0" indent="-368300">
              <a:spcBef>
                <a:spcPts val="0"/>
              </a:spcBef>
              <a:buClr>
                <a:schemeClr val="dk1"/>
              </a:buClr>
              <a:buSzPts val="2200"/>
              <a:buAutoNum type="arabicPeriod"/>
            </a:pPr>
            <a:r>
              <a:rPr lang="en-US" sz="2400" dirty="0">
                <a:solidFill>
                  <a:schemeClr val="dk1"/>
                </a:solidFill>
              </a:rPr>
              <a:t>Each student will receive a DIY investor card and DIY investor planning sheet. </a:t>
            </a:r>
          </a:p>
          <a:p>
            <a:pPr marL="457200" lvl="0" indent="-368300">
              <a:spcBef>
                <a:spcPts val="0"/>
              </a:spcBef>
              <a:buClr>
                <a:schemeClr val="dk1"/>
              </a:buClr>
              <a:buSzPts val="2200"/>
              <a:buAutoNum type="arabicPeriod"/>
            </a:pPr>
            <a:r>
              <a:rPr lang="en-US" sz="2400" dirty="0">
                <a:solidFill>
                  <a:schemeClr val="dk1"/>
                </a:solidFill>
              </a:rPr>
              <a:t>Each student will assume the role of this client, and use online research or previous lessons to decide on strategies that will be best for the given client. </a:t>
            </a:r>
          </a:p>
          <a:p>
            <a:pPr marL="457200" lvl="0" indent="-368300">
              <a:spcBef>
                <a:spcPts val="0"/>
              </a:spcBef>
              <a:buClr>
                <a:schemeClr val="dk1"/>
              </a:buClr>
              <a:buSzPts val="2200"/>
              <a:buAutoNum type="arabicPeriod"/>
            </a:pPr>
            <a:r>
              <a:rPr lang="en-US" sz="2400" dirty="0">
                <a:solidFill>
                  <a:schemeClr val="dk1"/>
                </a:solidFill>
              </a:rPr>
              <a:t>Each student will record their strategic ideas on the DIY investor planning sheet.</a:t>
            </a:r>
          </a:p>
          <a:p>
            <a:pPr marL="457200" lvl="0" indent="-368300">
              <a:spcBef>
                <a:spcPts val="0"/>
              </a:spcBef>
              <a:buClr>
                <a:schemeClr val="dk1"/>
              </a:buClr>
              <a:buSzPts val="2200"/>
              <a:buAutoNum type="arabicPeriod"/>
            </a:pPr>
            <a:r>
              <a:rPr lang="en-US" sz="2400" dirty="0">
                <a:solidFill>
                  <a:schemeClr val="dk1"/>
                </a:solidFill>
              </a:rPr>
              <a:t>At the end, all DIY investors with the same client role will meet to share their strategies.</a:t>
            </a:r>
          </a:p>
          <a:p>
            <a:pPr marL="457200" lvl="0" indent="-368300">
              <a:spcBef>
                <a:spcPts val="0"/>
              </a:spcBef>
              <a:buClr>
                <a:schemeClr val="dk1"/>
              </a:buClr>
              <a:buSzPts val="2200"/>
              <a:buAutoNum type="arabicPeriod"/>
            </a:pPr>
            <a:r>
              <a:rPr lang="en-US" sz="2400" dirty="0">
                <a:solidFill>
                  <a:schemeClr val="dk1"/>
                </a:solidFill>
              </a:rPr>
              <a:t>Finally, they will reflect on the activity and share.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DCE9E2-7369-31AD-0B68-8D4237D98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3815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03DA5-E1AE-1C4E-8403-0F88D6D565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6903" y="2328176"/>
            <a:ext cx="11158193" cy="668337"/>
          </a:xfrm>
        </p:spPr>
        <p:txBody>
          <a:bodyPr/>
          <a:lstStyle/>
          <a:p>
            <a:r>
              <a:rPr lang="en-CA" sz="4500" dirty="0"/>
              <a:t>Step 1: Read your client card and come up with investment strategies and questions on your handout!</a:t>
            </a:r>
            <a:endParaRPr lang="en-US" sz="45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DD942D-A5E0-A961-8F9D-3A410CE90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107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D7D5A8-520F-07E5-EDC2-1EA5EED520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E7188-AA6E-C23D-398C-DB624A5570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6903" y="2118111"/>
            <a:ext cx="11158193" cy="668337"/>
          </a:xfrm>
        </p:spPr>
        <p:txBody>
          <a:bodyPr/>
          <a:lstStyle/>
          <a:p>
            <a:r>
              <a:rPr lang="en-CA" sz="4500" dirty="0"/>
              <a:t>Step 2: Meet with other students with the same client card as you! Discuss your strategies and determine what was similar and different!</a:t>
            </a:r>
            <a:endParaRPr lang="en-US" sz="45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336DCF-BE5C-D8BB-D612-B793EDB5B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361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3CF830-36BE-573A-A78C-10E407206C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27F2B-D7AB-1540-DA71-D1CC63D922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6903" y="2760663"/>
            <a:ext cx="8923659" cy="668337"/>
          </a:xfrm>
        </p:spPr>
        <p:txBody>
          <a:bodyPr/>
          <a:lstStyle/>
          <a:p>
            <a:r>
              <a:rPr lang="en-CA" sz="4500" dirty="0"/>
              <a:t>Step 3: Reflect on the activity using your handout!</a:t>
            </a:r>
            <a:endParaRPr lang="en-US" sz="45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F2FC11-C479-4F89-B73A-7BDF1B9AC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0987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9B1812-6AD4-0336-99A6-FF22FBF4A7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E89E9-FCC1-223D-A956-CE9BA3DBCA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6903" y="2056326"/>
            <a:ext cx="10740102" cy="668337"/>
          </a:xfrm>
        </p:spPr>
        <p:txBody>
          <a:bodyPr/>
          <a:lstStyle/>
          <a:p>
            <a:pPr marL="622300" indent="-622300"/>
            <a:r>
              <a:rPr lang="en-CA" sz="4500" b="0" dirty="0"/>
              <a:t>1. What similarities or differences did you notice when comparing strategies with other students with the same client card as you?</a:t>
            </a:r>
            <a:endParaRPr lang="en-US" sz="4500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A2755B-C92F-7DA9-1891-3588C405D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861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4EDFB1-319F-6B36-6C1D-C1463BE223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5CE88-B09C-183D-D25D-AA88B16253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870" y="1160463"/>
            <a:ext cx="9627027" cy="668337"/>
          </a:xfrm>
        </p:spPr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16C8A3-B0F0-F833-BE28-816AC6C484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7870" y="1989436"/>
            <a:ext cx="11251795" cy="4003591"/>
          </a:xfrm>
        </p:spPr>
        <p:txBody>
          <a:bodyPr>
            <a:normAutofit/>
          </a:bodyPr>
          <a:lstStyle/>
          <a:p>
            <a:pPr marL="231775" lvl="0" indent="-231775">
              <a:buSzPts val="1700"/>
            </a:pPr>
            <a:r>
              <a:rPr lang="en-US" sz="1800" b="1" dirty="0">
                <a:ea typeface="+mn-lt"/>
                <a:cs typeface="+mn-lt"/>
              </a:rPr>
              <a:t>Explain </a:t>
            </a:r>
            <a:r>
              <a:rPr lang="en-US" sz="1800" dirty="0">
                <a:ea typeface="+mn-lt"/>
                <a:cs typeface="+mn-lt"/>
              </a:rPr>
              <a:t>the difference between DIY (do-it-yourself) investing and using a financial advisor.</a:t>
            </a:r>
          </a:p>
          <a:p>
            <a:pPr marL="231775" lvl="0" indent="-231775">
              <a:buSzPts val="1700"/>
            </a:pPr>
            <a:r>
              <a:rPr lang="en-US" sz="1800" b="1" dirty="0">
                <a:ea typeface="+mn-lt"/>
                <a:cs typeface="+mn-lt"/>
              </a:rPr>
              <a:t>Identify </a:t>
            </a:r>
            <a:r>
              <a:rPr lang="en-US" sz="1800" dirty="0">
                <a:ea typeface="+mn-lt"/>
                <a:cs typeface="+mn-lt"/>
              </a:rPr>
              <a:t>key investment concepts such as risk tolerance, time horizon, investment knowledge and personal preferences.</a:t>
            </a:r>
          </a:p>
          <a:p>
            <a:pPr marL="231775" lvl="0" indent="-231775">
              <a:buSzPts val="1700"/>
            </a:pPr>
            <a:r>
              <a:rPr lang="en-US" sz="1800" b="1" dirty="0">
                <a:ea typeface="+mn-lt"/>
                <a:cs typeface="+mn-lt"/>
              </a:rPr>
              <a:t>Analyze </a:t>
            </a:r>
            <a:r>
              <a:rPr lang="en-US" sz="1800" dirty="0">
                <a:ea typeface="+mn-lt"/>
                <a:cs typeface="+mn-lt"/>
              </a:rPr>
              <a:t>different investment strategies based on a client’s financial profile and goals.</a:t>
            </a:r>
          </a:p>
          <a:p>
            <a:pPr marL="231775" lvl="0" indent="-231775">
              <a:buSzPts val="1700"/>
            </a:pPr>
            <a:r>
              <a:rPr lang="en-US" sz="1800" b="1" dirty="0">
                <a:ea typeface="+mn-lt"/>
                <a:cs typeface="+mn-lt"/>
              </a:rPr>
              <a:t>Evaluate </a:t>
            </a:r>
            <a:r>
              <a:rPr lang="en-US" sz="1800" dirty="0">
                <a:ea typeface="+mn-lt"/>
                <a:cs typeface="+mn-lt"/>
              </a:rPr>
              <a:t>the pros and cons of DIY investing and financial advising through role play and reflection.</a:t>
            </a:r>
          </a:p>
          <a:p>
            <a:pPr marL="231775" lvl="0" indent="-231775">
              <a:buSzPts val="1700"/>
            </a:pPr>
            <a:r>
              <a:rPr lang="en-US" sz="1800" b="1" dirty="0">
                <a:ea typeface="+mn-lt"/>
                <a:cs typeface="+mn-lt"/>
              </a:rPr>
              <a:t>Develop </a:t>
            </a:r>
            <a:r>
              <a:rPr lang="en-US" sz="1800" dirty="0">
                <a:ea typeface="+mn-lt"/>
                <a:cs typeface="+mn-lt"/>
              </a:rPr>
              <a:t>critical thinking and decision-making skills by choosing and justifying an investment strategy for a simulated client.</a:t>
            </a:r>
          </a:p>
          <a:p>
            <a:pPr marL="231775" lvl="0" indent="-231775">
              <a:buSzPts val="1700"/>
            </a:pPr>
            <a:r>
              <a:rPr lang="en-US" sz="1800" b="1" dirty="0">
                <a:ea typeface="+mn-lt"/>
                <a:cs typeface="+mn-lt"/>
              </a:rPr>
              <a:t>Communicate </a:t>
            </a:r>
            <a:r>
              <a:rPr lang="en-US" sz="1800" dirty="0">
                <a:ea typeface="+mn-lt"/>
                <a:cs typeface="+mn-lt"/>
              </a:rPr>
              <a:t>investment ideas effectively and respond to questions using financial terminology.</a:t>
            </a:r>
          </a:p>
          <a:p>
            <a:pPr marL="231775" lvl="0" indent="-231775">
              <a:buSzPts val="1700"/>
            </a:pPr>
            <a:r>
              <a:rPr lang="en-US" sz="1800" b="1" dirty="0">
                <a:ea typeface="+mn-lt"/>
                <a:cs typeface="+mn-lt"/>
              </a:rPr>
              <a:t>Reflect </a:t>
            </a:r>
            <a:r>
              <a:rPr lang="en-US" sz="1800" dirty="0">
                <a:ea typeface="+mn-lt"/>
                <a:cs typeface="+mn-lt"/>
              </a:rPr>
              <a:t>on personal preferences for investing and how individual needs shape financial decisions.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419C59-4965-CC3F-E6C9-3CD9DD4C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4760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F0F190-2AD6-AEC1-48C2-3A429DAFC3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77E94-22E4-786B-A09C-3B67DD023B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4546" y="2637096"/>
            <a:ext cx="10740102" cy="668337"/>
          </a:xfrm>
        </p:spPr>
        <p:txBody>
          <a:bodyPr/>
          <a:lstStyle/>
          <a:p>
            <a:pPr marL="622300" indent="-622300"/>
            <a:r>
              <a:rPr lang="en-CA" sz="4500" b="0" dirty="0"/>
              <a:t>2. Would DIY investing be helpful for your given client? Why or why not?</a:t>
            </a:r>
            <a:endParaRPr lang="en-US" sz="4500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6BF4E0-96FD-84E9-44E3-F7587D591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3941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04ED5E-7914-CD08-D306-21099606C1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BDC67-A991-7F7D-190D-11D180A01C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4546" y="2155182"/>
            <a:ext cx="10740102" cy="668337"/>
          </a:xfrm>
        </p:spPr>
        <p:txBody>
          <a:bodyPr/>
          <a:lstStyle/>
          <a:p>
            <a:pPr marL="622300" indent="-622300"/>
            <a:r>
              <a:rPr lang="en-CA" sz="4500" b="0" dirty="0"/>
              <a:t>3. What types of questions do you think a DIY investor might struggle to answer without help from a financial advisor? </a:t>
            </a:r>
            <a:endParaRPr lang="en-US" sz="4500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1B0F63-01B9-3969-186F-CBC79AEDE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4860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89446F-2EC1-A724-469D-E5CECA76FE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C720E-62F0-ABDF-D594-E956C7009A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4546" y="2155182"/>
            <a:ext cx="9665065" cy="668337"/>
          </a:xfrm>
        </p:spPr>
        <p:txBody>
          <a:bodyPr/>
          <a:lstStyle/>
          <a:p>
            <a:pPr marL="622300" indent="-622300"/>
            <a:r>
              <a:rPr lang="en-CA" sz="4500" b="0" dirty="0"/>
              <a:t>4. What method would you prefer for managing your own investments – DIY or working with an advisor, and why?</a:t>
            </a:r>
            <a:endParaRPr lang="en-US" sz="4500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55C6DE-FAAC-332B-CBA4-79A51BC4D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776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2A606C-3617-2DFD-1243-E3F5BDB2C5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1E68C-643A-F371-A4C4-61A20E9B78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870" y="1160463"/>
            <a:ext cx="9627027" cy="668337"/>
          </a:xfrm>
        </p:spPr>
        <p:txBody>
          <a:bodyPr/>
          <a:lstStyle/>
          <a:p>
            <a:r>
              <a:rPr lang="en-US" dirty="0"/>
              <a:t>Minds on!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8594D9-A065-829B-8361-886E433CD1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7870" y="1989436"/>
            <a:ext cx="11251795" cy="35502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ea typeface="+mn-lt"/>
                <a:cs typeface="+mn-lt"/>
              </a:rPr>
              <a:t>Instructions: </a:t>
            </a:r>
            <a:r>
              <a:rPr lang="en-US" dirty="0">
                <a:ea typeface="+mn-lt"/>
                <a:cs typeface="+mn-lt"/>
              </a:rPr>
              <a:t>Watch the “Getting advice vs. DIY investing” video by Fidelity and fill in the blanks on your handout as you watch.</a:t>
            </a:r>
          </a:p>
          <a:p>
            <a:endParaRPr lang="en-US" dirty="0">
              <a:ea typeface="+mn-lt"/>
              <a:cs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7C17DD-43F4-CD84-C32C-DE042FCFA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959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270DB5A-9FAA-FC28-FB0F-25810AF6BA79}"/>
              </a:ext>
            </a:extLst>
          </p:cNvPr>
          <p:cNvSpPr/>
          <p:nvPr/>
        </p:nvSpPr>
        <p:spPr>
          <a:xfrm>
            <a:off x="0" y="2057400"/>
            <a:ext cx="12192000" cy="3963988"/>
          </a:xfrm>
          <a:prstGeom prst="rect">
            <a:avLst/>
          </a:prstGeom>
          <a:solidFill>
            <a:srgbClr val="B9E5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0EFD8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88BF9D-E15A-0075-047C-1DC1FA6D9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4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1D6B52-C63F-887C-F2D1-AC779029AE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870" y="1160463"/>
            <a:ext cx="11158193" cy="668337"/>
          </a:xfrm>
        </p:spPr>
        <p:txBody>
          <a:bodyPr/>
          <a:lstStyle/>
          <a:p>
            <a:r>
              <a:rPr lang="en-US" dirty="0"/>
              <a:t>Fidelity video: Getting advice vs DIY investing</a:t>
            </a:r>
          </a:p>
        </p:txBody>
      </p:sp>
      <p:pic>
        <p:nvPicPr>
          <p:cNvPr id="3" name="Online Media 6" descr="Getting advice vs. DIY investing">
            <a:hlinkClick r:id="" action="ppaction://media"/>
            <a:extLst>
              <a:ext uri="{FF2B5EF4-FFF2-40B4-BE49-F238E27FC236}">
                <a16:creationId xmlns:a16="http://schemas.microsoft.com/office/drawing/2014/main" id="{5B43ACDB-F2ED-FE6D-47E3-B96797CCE8B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290483" y="2420027"/>
            <a:ext cx="5611034" cy="3170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264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91122-4E27-BE15-D3B2-9A8E27E507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 is DIY investing?</a:t>
            </a:r>
            <a:endParaRPr lang="en-US" b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FA8CC5-81FA-1219-6500-46F87839E0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7870" y="1991844"/>
            <a:ext cx="4820249" cy="4029786"/>
          </a:xfrm>
        </p:spPr>
        <p:txBody>
          <a:bodyPr>
            <a:noAutofit/>
          </a:bodyPr>
          <a:lstStyle/>
          <a:p>
            <a:r>
              <a:rPr lang="en-US" dirty="0">
                <a:cs typeface="Arial"/>
              </a:rPr>
              <a:t>DIY = </a:t>
            </a:r>
            <a:r>
              <a:rPr lang="en-US" b="1" dirty="0">
                <a:cs typeface="Arial"/>
              </a:rPr>
              <a:t>do it yourself</a:t>
            </a:r>
            <a:r>
              <a:rPr lang="en-US" dirty="0">
                <a:cs typeface="Arial"/>
              </a:rPr>
              <a:t>.</a:t>
            </a:r>
          </a:p>
          <a:p>
            <a:r>
              <a:rPr lang="en-US" dirty="0">
                <a:cs typeface="Arial"/>
              </a:rPr>
              <a:t>Choose your own </a:t>
            </a:r>
            <a:r>
              <a:rPr lang="en-US" b="1" dirty="0">
                <a:cs typeface="Arial"/>
              </a:rPr>
              <a:t>investments</a:t>
            </a:r>
            <a:r>
              <a:rPr lang="en-US" dirty="0">
                <a:cs typeface="Arial"/>
              </a:rPr>
              <a:t>.</a:t>
            </a:r>
          </a:p>
          <a:p>
            <a:r>
              <a:rPr lang="en-US" b="1" dirty="0">
                <a:cs typeface="Arial"/>
              </a:rPr>
              <a:t>Control</a:t>
            </a:r>
            <a:r>
              <a:rPr lang="en-US" dirty="0">
                <a:cs typeface="Arial"/>
              </a:rPr>
              <a:t> the investments.</a:t>
            </a:r>
          </a:p>
          <a:p>
            <a:r>
              <a:rPr lang="en-US" dirty="0">
                <a:cs typeface="Arial"/>
              </a:rPr>
              <a:t>Build and manage your own </a:t>
            </a:r>
            <a:r>
              <a:rPr lang="en-US" b="1" dirty="0">
                <a:cs typeface="Arial"/>
              </a:rPr>
              <a:t>portfolio</a:t>
            </a:r>
            <a:r>
              <a:rPr lang="en-US" dirty="0">
                <a:cs typeface="Arial"/>
              </a:rPr>
              <a:t>.</a:t>
            </a:r>
          </a:p>
          <a:p>
            <a:endParaRPr lang="en-US" dirty="0"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1FFCDD-2BAC-11A5-5FBE-83EE5E446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5</a:t>
            </a:fld>
            <a:endParaRPr lang="en-US" dirty="0"/>
          </a:p>
        </p:txBody>
      </p:sp>
      <p:pic>
        <p:nvPicPr>
          <p:cNvPr id="5" name="Google Shape;110;p22">
            <a:extLst>
              <a:ext uri="{FF2B5EF4-FFF2-40B4-BE49-F238E27FC236}">
                <a16:creationId xmlns:a16="http://schemas.microsoft.com/office/drawing/2014/main" id="{7886FE70-4087-40E3-6878-8BE757EC1F23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435861" y="1828800"/>
            <a:ext cx="5756139" cy="38374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8326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F06507-6298-E2F4-26B7-9696B8DE80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21062-9794-C11A-E9A7-B77F33AADF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 is a portfolio?</a:t>
            </a:r>
            <a:endParaRPr lang="en-US" b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4DA269-339A-AA00-4450-0F4C2D8EC5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7871" y="1991844"/>
            <a:ext cx="5578129" cy="402978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>
                <a:cs typeface="Arial"/>
              </a:rPr>
              <a:t>A collection of </a:t>
            </a:r>
            <a:r>
              <a:rPr lang="en-US" sz="1400" b="1" dirty="0">
                <a:cs typeface="Arial"/>
              </a:rPr>
              <a:t>investments</a:t>
            </a:r>
            <a:r>
              <a:rPr lang="en-US" sz="1400" dirty="0">
                <a:cs typeface="Arial"/>
              </a:rPr>
              <a:t> (stocks, funds, </a:t>
            </a:r>
            <a:r>
              <a:rPr lang="en-US" sz="1400" b="1" dirty="0">
                <a:cs typeface="Arial"/>
              </a:rPr>
              <a:t>real estate</a:t>
            </a:r>
            <a:r>
              <a:rPr lang="en-US" sz="1400" dirty="0">
                <a:cs typeface="Arial"/>
              </a:rPr>
              <a:t>) that is based on</a:t>
            </a:r>
          </a:p>
          <a:p>
            <a:pPr>
              <a:spcBef>
                <a:spcPts val="500"/>
              </a:spcBef>
            </a:pPr>
            <a:r>
              <a:rPr lang="en-US" sz="1400" b="1" dirty="0">
                <a:cs typeface="Arial"/>
              </a:rPr>
              <a:t>Time horizon: </a:t>
            </a:r>
            <a:r>
              <a:rPr lang="en-US" sz="1400" dirty="0">
                <a:cs typeface="Arial"/>
              </a:rPr>
              <a:t>how long an investor plans to keep their money invested before they need to use it.</a:t>
            </a:r>
          </a:p>
          <a:p>
            <a:pPr>
              <a:spcBef>
                <a:spcPts val="500"/>
              </a:spcBef>
            </a:pPr>
            <a:r>
              <a:rPr lang="en-US" sz="1400" b="1" dirty="0">
                <a:cs typeface="Arial"/>
              </a:rPr>
              <a:t>Risk tolerance: </a:t>
            </a:r>
            <a:r>
              <a:rPr lang="en-US" sz="1400" dirty="0">
                <a:cs typeface="Arial"/>
              </a:rPr>
              <a:t>how comfortable an investor is with the possibility of losing money or experiencing big ups and downs in their investments.</a:t>
            </a:r>
          </a:p>
          <a:p>
            <a:pPr>
              <a:spcBef>
                <a:spcPts val="500"/>
              </a:spcBef>
            </a:pPr>
            <a:r>
              <a:rPr lang="en-US" sz="1400" b="1" dirty="0">
                <a:cs typeface="Arial"/>
              </a:rPr>
              <a:t>Personal preferences: </a:t>
            </a:r>
            <a:r>
              <a:rPr lang="en-US" sz="1400" dirty="0">
                <a:cs typeface="Arial"/>
              </a:rPr>
              <a:t>an investor’s individual choices about what they want to invest in, based on their interests, values or comfort with different types of investments.</a:t>
            </a:r>
          </a:p>
          <a:p>
            <a:pPr>
              <a:spcBef>
                <a:spcPts val="500"/>
              </a:spcBef>
            </a:pPr>
            <a:r>
              <a:rPr lang="en-US" sz="1400" b="1" dirty="0">
                <a:cs typeface="Arial"/>
              </a:rPr>
              <a:t>Investment knowledge: </a:t>
            </a:r>
            <a:r>
              <a:rPr lang="en-US" sz="1400" dirty="0">
                <a:cs typeface="Arial"/>
              </a:rPr>
              <a:t>how much an investor understands about financial markets, investment products and how investing works.</a:t>
            </a:r>
          </a:p>
          <a:p>
            <a:pPr marL="0" indent="0">
              <a:buNone/>
            </a:pPr>
            <a:r>
              <a:rPr lang="en-US" sz="1400" dirty="0">
                <a:cs typeface="Arial"/>
              </a:rPr>
              <a:t>Example: Someone saving for retirement vs. someone saving for a vacation.</a:t>
            </a:r>
          </a:p>
          <a:p>
            <a:endParaRPr lang="en-US" sz="1400" dirty="0">
              <a:cs typeface="Arial"/>
            </a:endParaRPr>
          </a:p>
          <a:p>
            <a:endParaRPr lang="en-US" sz="1400" dirty="0"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F39141-A579-C911-1632-E7875BEB6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6</a:t>
            </a:fld>
            <a:endParaRPr lang="en-US" dirty="0"/>
          </a:p>
        </p:txBody>
      </p:sp>
      <p:pic>
        <p:nvPicPr>
          <p:cNvPr id="5" name="Google Shape;129;p25">
            <a:extLst>
              <a:ext uri="{FF2B5EF4-FFF2-40B4-BE49-F238E27FC236}">
                <a16:creationId xmlns:a16="http://schemas.microsoft.com/office/drawing/2014/main" id="{12850FBA-C10D-1E6D-DA4C-5ED6BFA1F607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918671" y="1991844"/>
            <a:ext cx="5273329" cy="29591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554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49980E-23B9-2179-7192-673B33537D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78BAE-B57A-1DF9-97F6-385B2F2F02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Discount brokerages</a:t>
            </a:r>
            <a:endParaRPr lang="en-US" b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3D1212-0A6E-EF97-A5F9-4350268AF4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7871" y="1991844"/>
            <a:ext cx="6463698" cy="4029786"/>
          </a:xfrm>
        </p:spPr>
        <p:txBody>
          <a:bodyPr>
            <a:noAutofit/>
          </a:bodyPr>
          <a:lstStyle/>
          <a:p>
            <a:r>
              <a:rPr lang="en-US" sz="2200" b="1" dirty="0">
                <a:cs typeface="Arial"/>
              </a:rPr>
              <a:t>Online</a:t>
            </a:r>
            <a:r>
              <a:rPr lang="en-US" sz="2200" dirty="0">
                <a:cs typeface="Arial"/>
              </a:rPr>
              <a:t> platform.</a:t>
            </a:r>
          </a:p>
          <a:p>
            <a:r>
              <a:rPr lang="en-US" sz="2200" b="1" dirty="0">
                <a:cs typeface="Arial"/>
              </a:rPr>
              <a:t>Buy and sell </a:t>
            </a:r>
            <a:r>
              <a:rPr lang="en-US" sz="2200" dirty="0">
                <a:cs typeface="Arial"/>
              </a:rPr>
              <a:t>investments and </a:t>
            </a:r>
            <a:r>
              <a:rPr lang="en-US" sz="2200" b="1" dirty="0">
                <a:cs typeface="Arial"/>
              </a:rPr>
              <a:t>exchange-traded funds (ETFs).</a:t>
            </a:r>
            <a:endParaRPr lang="en-US" sz="2200" dirty="0">
              <a:cs typeface="Arial"/>
            </a:endParaRPr>
          </a:p>
          <a:p>
            <a:pPr marL="0" indent="0">
              <a:spcBef>
                <a:spcPts val="2000"/>
              </a:spcBef>
              <a:buNone/>
            </a:pPr>
            <a:r>
              <a:rPr lang="en-US" sz="2200" dirty="0">
                <a:cs typeface="Arial"/>
              </a:rPr>
              <a:t>Tools:</a:t>
            </a:r>
          </a:p>
          <a:p>
            <a:r>
              <a:rPr lang="en-US" sz="2200" b="1" dirty="0">
                <a:cs typeface="Arial"/>
              </a:rPr>
              <a:t>Stock</a:t>
            </a:r>
            <a:r>
              <a:rPr lang="en-US" sz="2200" dirty="0">
                <a:cs typeface="Arial"/>
              </a:rPr>
              <a:t> screeners.</a:t>
            </a:r>
          </a:p>
          <a:p>
            <a:r>
              <a:rPr lang="en-US" sz="2200" dirty="0">
                <a:cs typeface="Arial"/>
              </a:rPr>
              <a:t>Financial </a:t>
            </a:r>
            <a:r>
              <a:rPr lang="en-US" sz="2200" b="1" dirty="0">
                <a:cs typeface="Arial"/>
              </a:rPr>
              <a:t>news</a:t>
            </a:r>
            <a:r>
              <a:rPr lang="en-US" sz="2200" dirty="0">
                <a:cs typeface="Arial"/>
              </a:rPr>
              <a:t> sites.</a:t>
            </a:r>
          </a:p>
          <a:p>
            <a:r>
              <a:rPr lang="en-US" sz="2200" dirty="0">
                <a:cs typeface="Arial"/>
              </a:rPr>
              <a:t>Common platforms (Questrade, </a:t>
            </a:r>
            <a:r>
              <a:rPr lang="en-US" sz="2200" dirty="0" err="1">
                <a:cs typeface="Arial"/>
              </a:rPr>
              <a:t>Wealthsimple</a:t>
            </a:r>
            <a:r>
              <a:rPr lang="en-US" sz="2200" dirty="0">
                <a:cs typeface="Arial"/>
              </a:rPr>
              <a:t>, Robinhood).</a:t>
            </a:r>
            <a:br>
              <a:rPr lang="en-US" sz="2000" dirty="0">
                <a:cs typeface="Arial"/>
              </a:rPr>
            </a:br>
            <a:endParaRPr lang="en-US" sz="2000" dirty="0">
              <a:cs typeface="Arial"/>
            </a:endParaRPr>
          </a:p>
          <a:p>
            <a:endParaRPr lang="en-US" dirty="0">
              <a:cs typeface="Arial"/>
            </a:endParaRPr>
          </a:p>
          <a:p>
            <a:endParaRPr lang="en-US" dirty="0">
              <a:cs typeface="Arial"/>
            </a:endParaRPr>
          </a:p>
          <a:p>
            <a:endParaRPr lang="en-US" dirty="0"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8CB3FE-4589-3037-0B5A-5D5FA2FDE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0CFCEAA-BB72-499B-2C42-4EE3C5C809D2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7703566" y="1991844"/>
            <a:ext cx="3564115" cy="3564115"/>
          </a:xfrm>
          <a:prstGeom prst="ellipse">
            <a:avLst/>
          </a:prstGeom>
          <a:solidFill>
            <a:srgbClr val="20588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05885"/>
              </a:solidFill>
            </a:endParaRPr>
          </a:p>
        </p:txBody>
      </p:sp>
      <p:pic>
        <p:nvPicPr>
          <p:cNvPr id="8" name="Picture 7" descr="A white line with a graph and arrow&#10;&#10;AI-generated content may be incorrect.">
            <a:extLst>
              <a:ext uri="{FF2B5EF4-FFF2-40B4-BE49-F238E27FC236}">
                <a16:creationId xmlns:a16="http://schemas.microsoft.com/office/drawing/2014/main" id="{25A6786C-365A-6A00-3C15-935DF6A49E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415" y="2437749"/>
            <a:ext cx="2795120" cy="2737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678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01D3B-0BA8-1A67-5A73-E3BDBCF8EB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" dirty="0"/>
              <a:t>Pros of DIY investing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3CE1CD-74DF-7651-0A36-35343413F1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7871" y="1991844"/>
            <a:ext cx="5030314" cy="4029786"/>
          </a:xfrm>
        </p:spPr>
        <p:txBody>
          <a:bodyPr/>
          <a:lstStyle/>
          <a:p>
            <a:r>
              <a:rPr lang="en-US" dirty="0"/>
              <a:t>More direct </a:t>
            </a:r>
            <a:r>
              <a:rPr lang="en-US" b="1" dirty="0"/>
              <a:t>control</a:t>
            </a:r>
            <a:r>
              <a:rPr lang="en-US" dirty="0"/>
              <a:t> over investments.</a:t>
            </a:r>
          </a:p>
          <a:p>
            <a:r>
              <a:rPr lang="en-US" b="1" dirty="0"/>
              <a:t>Save</a:t>
            </a:r>
            <a:r>
              <a:rPr lang="en-US" dirty="0"/>
              <a:t> money by avoiding </a:t>
            </a:r>
            <a:r>
              <a:rPr lang="en-US" b="1" dirty="0"/>
              <a:t>advisor</a:t>
            </a:r>
            <a:r>
              <a:rPr lang="en-US" dirty="0"/>
              <a:t> fees.</a:t>
            </a:r>
          </a:p>
          <a:p>
            <a:r>
              <a:rPr lang="en-US" b="1" dirty="0"/>
              <a:t>Flexibility</a:t>
            </a:r>
            <a:r>
              <a:rPr lang="en-US" dirty="0"/>
              <a:t> to change your </a:t>
            </a:r>
            <a:r>
              <a:rPr lang="en-US" b="1" dirty="0"/>
              <a:t>strategy</a:t>
            </a:r>
            <a:r>
              <a:rPr lang="en-US" dirty="0"/>
              <a:t> at any time.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BCDDC6-9257-8CCC-5600-1BDD2DB34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8</a:t>
            </a:fld>
            <a:endParaRPr lang="en-US" dirty="0"/>
          </a:p>
        </p:txBody>
      </p:sp>
      <p:pic>
        <p:nvPicPr>
          <p:cNvPr id="5" name="Google Shape;167;p31">
            <a:extLst>
              <a:ext uri="{FF2B5EF4-FFF2-40B4-BE49-F238E27FC236}">
                <a16:creationId xmlns:a16="http://schemas.microsoft.com/office/drawing/2014/main" id="{5C93350E-2FDD-FB2B-606A-A690ED63AE80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925592" y="1828800"/>
            <a:ext cx="6266408" cy="41776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5773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FD6D5-87D1-3656-DE7E-07DE548AD8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" dirty="0"/>
              <a:t>Cons of DIY investing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5D2888-6A37-8EE3-B0C7-5EED5AD464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7870" y="1991844"/>
            <a:ext cx="5017957" cy="4029786"/>
          </a:xfrm>
        </p:spPr>
        <p:txBody>
          <a:bodyPr>
            <a:normAutofit/>
          </a:bodyPr>
          <a:lstStyle/>
          <a:p>
            <a:r>
              <a:rPr lang="en-US" sz="2000" dirty="0"/>
              <a:t>Commit more time to </a:t>
            </a:r>
            <a:r>
              <a:rPr lang="en-US" sz="2000" b="1" dirty="0"/>
              <a:t>researching</a:t>
            </a:r>
            <a:r>
              <a:rPr lang="en-US" sz="2000" dirty="0"/>
              <a:t> and </a:t>
            </a:r>
            <a:r>
              <a:rPr lang="en-US" sz="2000" b="1" dirty="0"/>
              <a:t>monitoring</a:t>
            </a:r>
            <a:r>
              <a:rPr lang="en-US" sz="2000" dirty="0"/>
              <a:t> your investments.</a:t>
            </a:r>
          </a:p>
          <a:p>
            <a:r>
              <a:rPr lang="en-US" sz="2000" dirty="0"/>
              <a:t>Full </a:t>
            </a:r>
            <a:r>
              <a:rPr lang="en-US" sz="2000" b="1" dirty="0"/>
              <a:t>responsibility</a:t>
            </a:r>
            <a:r>
              <a:rPr lang="en-US" sz="2000" dirty="0"/>
              <a:t> is on you as the investor.</a:t>
            </a:r>
          </a:p>
          <a:p>
            <a:r>
              <a:rPr lang="en-US" sz="2000" dirty="0"/>
              <a:t>Learning </a:t>
            </a:r>
            <a:r>
              <a:rPr lang="en-US" sz="2000" b="1" dirty="0"/>
              <a:t>curve</a:t>
            </a:r>
            <a:r>
              <a:rPr lang="en-US" sz="2000" dirty="0"/>
              <a:t>, as understanding markets takes time.</a:t>
            </a:r>
          </a:p>
          <a:p>
            <a:r>
              <a:rPr lang="en-US" sz="2000" dirty="0"/>
              <a:t>Less experienced individuals have a higher potential for </a:t>
            </a:r>
            <a:r>
              <a:rPr lang="en-US" sz="2000" b="1" dirty="0"/>
              <a:t>mistakes</a:t>
            </a:r>
            <a:r>
              <a:rPr lang="en-US" sz="2000" dirty="0"/>
              <a:t>.</a:t>
            </a:r>
          </a:p>
          <a:p>
            <a:r>
              <a:rPr lang="en-US" sz="2000" dirty="0"/>
              <a:t>May face emotional and psychological </a:t>
            </a:r>
            <a:r>
              <a:rPr lang="en-US" sz="2000" b="1" dirty="0"/>
              <a:t>stress</a:t>
            </a:r>
            <a:r>
              <a:rPr lang="en-US" sz="2000" dirty="0"/>
              <a:t>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5AD9BF-D0AF-F137-4149-0F311BA78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9</a:t>
            </a:fld>
            <a:endParaRPr lang="en-US" dirty="0"/>
          </a:p>
        </p:txBody>
      </p:sp>
      <p:pic>
        <p:nvPicPr>
          <p:cNvPr id="5" name="Google Shape;186;p34">
            <a:extLst>
              <a:ext uri="{FF2B5EF4-FFF2-40B4-BE49-F238E27FC236}">
                <a16:creationId xmlns:a16="http://schemas.microsoft.com/office/drawing/2014/main" id="{A0B42C2B-6999-DA06-5D57-9B0B5C396FFE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656175" y="1991843"/>
            <a:ext cx="5535825" cy="36951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952251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heme/theme1.xml><?xml version="1.0" encoding="utf-8"?>
<a:theme xmlns:a="http://schemas.openxmlformats.org/drawingml/2006/main" name="GestaltVTI">
  <a:themeElements>
    <a:clrScheme name="AnalogousFromDarkSeedLeftStep">
      <a:dk1>
        <a:srgbClr val="000000"/>
      </a:dk1>
      <a:lt1>
        <a:srgbClr val="FFFFFF"/>
      </a:lt1>
      <a:dk2>
        <a:srgbClr val="1E301B"/>
      </a:dk2>
      <a:lt2>
        <a:srgbClr val="F1F0F3"/>
      </a:lt2>
      <a:accent1>
        <a:srgbClr val="85AE23"/>
      </a:accent1>
      <a:accent2>
        <a:srgbClr val="B4A118"/>
      </a:accent2>
      <a:accent3>
        <a:srgbClr val="E2802D"/>
      </a:accent3>
      <a:accent4>
        <a:srgbClr val="D1231C"/>
      </a:accent4>
      <a:accent5>
        <a:srgbClr val="E22D71"/>
      </a:accent5>
      <a:accent6>
        <a:srgbClr val="D11CAB"/>
      </a:accent6>
      <a:hlink>
        <a:srgbClr val="C34D66"/>
      </a:hlink>
      <a:folHlink>
        <a:srgbClr val="7F7F7F"/>
      </a:folHlink>
    </a:clrScheme>
    <a:fontScheme name="Bierstadt">
      <a:majorFont>
        <a:latin typeface="Bierstadt"/>
        <a:ea typeface=""/>
        <a:cs typeface=""/>
      </a:majorFont>
      <a:minorFont>
        <a:latin typeface="Bierstad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staltVTI" id="{4F87C71D-53D1-4B71-BF97-FD0EA4B25665}" vid="{A110AFC4-8D8A-4C02-8885-7BA370B379B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956</Words>
  <Application>Microsoft Macintosh PowerPoint</Application>
  <PresentationFormat>Widescreen</PresentationFormat>
  <Paragraphs>106</Paragraphs>
  <Slides>22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Bierstadt</vt:lpstr>
      <vt:lpstr>Calibri</vt:lpstr>
      <vt:lpstr>Century Gothic</vt:lpstr>
      <vt:lpstr>GestaltVTI</vt:lpstr>
      <vt:lpstr>Getting advice versus investing yourself   </vt:lpstr>
      <vt:lpstr>Learning objectives</vt:lpstr>
      <vt:lpstr>Minds on!</vt:lpstr>
      <vt:lpstr>Fidelity video: Getting advice vs DIY investing</vt:lpstr>
      <vt:lpstr>What is DIY investing?</vt:lpstr>
      <vt:lpstr>What is a portfolio?</vt:lpstr>
      <vt:lpstr>Discount brokerages</vt:lpstr>
      <vt:lpstr>Pros of DIY investing</vt:lpstr>
      <vt:lpstr>Cons of DIY investing</vt:lpstr>
      <vt:lpstr>What is a financial advisor?</vt:lpstr>
      <vt:lpstr>Cons of financial advisors</vt:lpstr>
      <vt:lpstr>Which strategy is best? </vt:lpstr>
      <vt:lpstr>Questions to consider when investing</vt:lpstr>
      <vt:lpstr>Activity time!  Client DIY investing role play</vt:lpstr>
      <vt:lpstr>Instructions</vt:lpstr>
      <vt:lpstr>Step 1: Read your client card and come up with investment strategies and questions on your handout!</vt:lpstr>
      <vt:lpstr>Step 2: Meet with other students with the same client card as you! Discuss your strategies and determine what was similar and different!</vt:lpstr>
      <vt:lpstr>Step 3: Reflect on the activity using your handout!</vt:lpstr>
      <vt:lpstr>1. What similarities or differences did you notice when comparing strategies with other students with the same client card as you?</vt:lpstr>
      <vt:lpstr>2. Would DIY investing be helpful for your given client? Why or why not?</vt:lpstr>
      <vt:lpstr>3. What types of questions do you think a DIY investor might struggle to answer without help from a financial advisor? </vt:lpstr>
      <vt:lpstr>4. What method would you prefer for managing your own investments – DIY or working with an advisor, and why?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Gagliardi, Monica</dc:creator>
  <cp:lastModifiedBy>Walter Goschen</cp:lastModifiedBy>
  <cp:revision>144</cp:revision>
  <dcterms:created xsi:type="dcterms:W3CDTF">2023-10-22T21:01:04Z</dcterms:created>
  <dcterms:modified xsi:type="dcterms:W3CDTF">2026-03-04T15:50:06Z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e873328-34e0-4f6c-84cb-dd757c63c1a0_Enabled">
    <vt:lpwstr>true</vt:lpwstr>
  </property>
  <property fmtid="{D5CDD505-2E9C-101B-9397-08002B2CF9AE}" pid="3" name="MSIP_Label_be873328-34e0-4f6c-84cb-dd757c63c1a0_SetDate">
    <vt:lpwstr>2023-11-01T18:04:36Z</vt:lpwstr>
  </property>
  <property fmtid="{D5CDD505-2E9C-101B-9397-08002B2CF9AE}" pid="4" name="MSIP_Label_be873328-34e0-4f6c-84cb-dd757c63c1a0_Method">
    <vt:lpwstr>Privileged</vt:lpwstr>
  </property>
  <property fmtid="{D5CDD505-2E9C-101B-9397-08002B2CF9AE}" pid="5" name="MSIP_Label_be873328-34e0-4f6c-84cb-dd757c63c1a0_Name">
    <vt:lpwstr>FIL-Internal</vt:lpwstr>
  </property>
  <property fmtid="{D5CDD505-2E9C-101B-9397-08002B2CF9AE}" pid="6" name="MSIP_Label_be873328-34e0-4f6c-84cb-dd757c63c1a0_SiteId">
    <vt:lpwstr>6b94db52-3791-432c-b97e-871411cd202e</vt:lpwstr>
  </property>
  <property fmtid="{D5CDD505-2E9C-101B-9397-08002B2CF9AE}" pid="7" name="MSIP_Label_be873328-34e0-4f6c-84cb-dd757c63c1a0_ActionId">
    <vt:lpwstr>ee0202de-5cf6-46c2-8a21-1c0b412b413b</vt:lpwstr>
  </property>
  <property fmtid="{D5CDD505-2E9C-101B-9397-08002B2CF9AE}" pid="8" name="MSIP_Label_be873328-34e0-4f6c-84cb-dd757c63c1a0_ContentBits">
    <vt:lpwstr>0</vt:lpwstr>
  </property>
</Properties>
</file>