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54"/>
  </p:notesMasterIdLst>
  <p:sldIdLst>
    <p:sldId id="281" r:id="rId2"/>
    <p:sldId id="294" r:id="rId3"/>
    <p:sldId id="477" r:id="rId4"/>
    <p:sldId id="483" r:id="rId5"/>
    <p:sldId id="444" r:id="rId6"/>
    <p:sldId id="484" r:id="rId7"/>
    <p:sldId id="445" r:id="rId8"/>
    <p:sldId id="485" r:id="rId9"/>
    <p:sldId id="486" r:id="rId10"/>
    <p:sldId id="487" r:id="rId11"/>
    <p:sldId id="488" r:id="rId12"/>
    <p:sldId id="489" r:id="rId13"/>
    <p:sldId id="490" r:id="rId14"/>
    <p:sldId id="491" r:id="rId15"/>
    <p:sldId id="492" r:id="rId16"/>
    <p:sldId id="493" r:id="rId17"/>
    <p:sldId id="471" r:id="rId18"/>
    <p:sldId id="494" r:id="rId19"/>
    <p:sldId id="495" r:id="rId20"/>
    <p:sldId id="474" r:id="rId21"/>
    <p:sldId id="496" r:id="rId22"/>
    <p:sldId id="497" r:id="rId23"/>
    <p:sldId id="476" r:id="rId24"/>
    <p:sldId id="498" r:id="rId25"/>
    <p:sldId id="499" r:id="rId26"/>
    <p:sldId id="500" r:id="rId27"/>
    <p:sldId id="501" r:id="rId28"/>
    <p:sldId id="502" r:id="rId29"/>
    <p:sldId id="503" r:id="rId30"/>
    <p:sldId id="504" r:id="rId31"/>
    <p:sldId id="505" r:id="rId32"/>
    <p:sldId id="506" r:id="rId33"/>
    <p:sldId id="507" r:id="rId34"/>
    <p:sldId id="508" r:id="rId35"/>
    <p:sldId id="509" r:id="rId36"/>
    <p:sldId id="510" r:id="rId37"/>
    <p:sldId id="511" r:id="rId38"/>
    <p:sldId id="512" r:id="rId39"/>
    <p:sldId id="513" r:id="rId40"/>
    <p:sldId id="514" r:id="rId41"/>
    <p:sldId id="515" r:id="rId42"/>
    <p:sldId id="516" r:id="rId43"/>
    <p:sldId id="517" r:id="rId44"/>
    <p:sldId id="518" r:id="rId45"/>
    <p:sldId id="519" r:id="rId46"/>
    <p:sldId id="520" r:id="rId47"/>
    <p:sldId id="521" r:id="rId48"/>
    <p:sldId id="522" r:id="rId49"/>
    <p:sldId id="523" r:id="rId50"/>
    <p:sldId id="524" r:id="rId51"/>
    <p:sldId id="525" r:id="rId52"/>
    <p:sldId id="526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29C636-1258-1300-6AF9-A1C07C859FB5}" name="Gagliardi, Monica" initials="GM" userId="S::monica.flores@fidelity.ca::403ed6f2-ccb6-4a32-97e9-f49bef3accc9" providerId="AD"/>
  <p188:author id="{DF88A69D-1FA6-9820-9E52-8F80F4157C52}" name="Young, Alexandra" initials="YA" userId="S::alexandra.young@fidelity.ca::352ee25d-62a0-42da-b6b2-af7e76994482" providerId="AD"/>
  <p188:author id="{E972F8CF-B59F-7B46-CD8D-153C09311A4D}" name="Gill, Ravina" initials="GR" userId="S::ravina.gill@fidelity.ca::4ab046ad-39f6-4281-85c3-6be506179019" providerId="AD"/>
  <p188:author id="{0A16D4D1-4734-95FF-367D-C374CF13C49F}" name="Ponce, Vanessa" initials="PV" userId="S::vanessa.ponce@fidelity.ca::30c8e74a-fa94-4ed1-b031-97ff44e964e5" providerId="AD"/>
  <p188:author id="{E34789F2-C444-EAB7-7B99-F93D7A14117D}" name="Darien Desroches" initials="DD" userId="c7371e85daf18b3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E5F0"/>
    <a:srgbClr val="205885"/>
    <a:srgbClr val="6ABD4A"/>
    <a:srgbClr val="00B5E2"/>
    <a:srgbClr val="EBF4FA"/>
    <a:srgbClr val="E0EFD8"/>
    <a:srgbClr val="00A690"/>
    <a:srgbClr val="A2AAAD"/>
    <a:srgbClr val="333F48"/>
    <a:srgbClr val="F2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9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9444D-42D3-4CC0-927A-FF18E050527A}" type="datetimeFigureOut">
              <a:t>3/19/26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6D0F3-C04C-4EB4-93F2-B3F04278AF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9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Vide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2FD5A5-A16C-00DE-E581-0AFD83A16CAB}"/>
              </a:ext>
            </a:extLst>
          </p:cNvPr>
          <p:cNvSpPr/>
          <p:nvPr userDrawn="1"/>
        </p:nvSpPr>
        <p:spPr>
          <a:xfrm>
            <a:off x="0" y="2057400"/>
            <a:ext cx="12192000" cy="3963988"/>
          </a:xfrm>
          <a:prstGeom prst="rect">
            <a:avLst/>
          </a:prstGeom>
          <a:solidFill>
            <a:srgbClr val="B9E5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0EF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0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76990" y="995362"/>
            <a:ext cx="502700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9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75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6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1991844"/>
            <a:ext cx="11158193" cy="402978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 algn="l">
              <a:lnSpc>
                <a:spcPct val="100000"/>
              </a:lnSpc>
              <a:buClr>
                <a:srgbClr val="A2AAAD"/>
              </a:buClr>
              <a:buFont typeface="Arial" panose="020B0604020202020204" pitchFamily="34" charset="0"/>
              <a:buChar char="•"/>
              <a:defRPr sz="2500" i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181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12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160463"/>
            <a:ext cx="11158193" cy="53237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BBE33-EAC1-3B1E-8EFB-448124FA14AC}"/>
              </a:ext>
            </a:extLst>
          </p:cNvPr>
          <p:cNvSpPr txBox="1"/>
          <p:nvPr userDrawn="1"/>
        </p:nvSpPr>
        <p:spPr>
          <a:xfrm>
            <a:off x="552033" y="2009274"/>
            <a:ext cx="5247187" cy="401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A535C0-5BE2-5A59-3D11-8ABCC9A62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525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B27B774-CAD3-DF42-BBF0-6DE55F243F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7220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819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6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4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49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5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1757" y="6451599"/>
            <a:ext cx="637909" cy="169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1" y="230284"/>
            <a:ext cx="1842447" cy="466685"/>
          </a:xfrm>
          <a:prstGeom prst="rect">
            <a:avLst/>
          </a:prstGeom>
          <a:solidFill>
            <a:srgbClr val="00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A690"/>
              </a:solidFill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CD5AB2A9-403F-025D-C64F-BA17CAA50F3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6277840"/>
            <a:ext cx="1600200" cy="342900"/>
          </a:xfrm>
          <a:prstGeom prst="rect">
            <a:avLst/>
          </a:prstGeom>
        </p:spPr>
      </p:pic>
      <p:pic>
        <p:nvPicPr>
          <p:cNvPr id="12" name="Picture 1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6F3DAC8A-A5F7-92FE-0813-D8E70B90A44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733" y="230284"/>
            <a:ext cx="1676397" cy="4666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BC3D8A-1F30-A2D6-D920-8223E6E639FB}"/>
              </a:ext>
            </a:extLst>
          </p:cNvPr>
          <p:cNvSpPr txBox="1"/>
          <p:nvPr userDrawn="1"/>
        </p:nvSpPr>
        <p:spPr>
          <a:xfrm>
            <a:off x="409433" y="278960"/>
            <a:ext cx="143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Lesson 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B7BA9-0BD9-9116-F1CC-B9CA6D49E9E4}"/>
              </a:ext>
            </a:extLst>
          </p:cNvPr>
          <p:cNvSpPr txBox="1"/>
          <p:nvPr userDrawn="1"/>
        </p:nvSpPr>
        <p:spPr>
          <a:xfrm>
            <a:off x="2395310" y="6433019"/>
            <a:ext cx="480051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buClr>
                <a:srgbClr val="A2AAAD"/>
              </a:buClr>
            </a:pPr>
            <a:r>
              <a:rPr lang="en-CA" sz="900" b="0" i="0" u="none" strike="noStrike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© 2026 FIDELITY INVESTMENTS CANADA ULC          </a:t>
            </a:r>
            <a:r>
              <a:rPr lang="en-CA" sz="900" dirty="0">
                <a:latin typeface="Century Gothic" panose="020B0502020202020204" pitchFamily="34" charset="0"/>
              </a:rPr>
              <a:t>3449857-v2025123</a:t>
            </a:r>
            <a:endParaRPr lang="en-US" sz="900" dirty="0">
              <a:solidFill>
                <a:schemeClr val="accent5"/>
              </a:solidFill>
              <a:latin typeface="Century Gothic" panose="020B0502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105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5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3EUw-TEui_E?feature=oembed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3EUw-TEui_E?feature=oembed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CA" dirty="0"/>
              <a:t>Types of stock orders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</a:t>
            </a:fld>
            <a:endParaRPr lang="en-US" dirty="0"/>
          </a:p>
        </p:txBody>
      </p:sp>
      <p:pic>
        <p:nvPicPr>
          <p:cNvPr id="5" name="Online Media 4" descr="Intro to #InvestmentVehicles - 3 Tips for beginners!">
            <a:hlinkClick r:id="" action="ppaction://media"/>
            <a:extLst>
              <a:ext uri="{FF2B5EF4-FFF2-40B4-BE49-F238E27FC236}">
                <a16:creationId xmlns:a16="http://schemas.microsoft.com/office/drawing/2014/main" id="{6C6C6F6F-B12F-C268-E547-A32F57B31D7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5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E907-9514-F20F-5990-E08F136B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B59F6-E9BD-5BB3-A3A5-14823AB07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Limit orders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120C54-EB82-C688-BF36-CC1D33BF6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5582518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Set max buy price or minimum sell price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Only execute if price hits limit or better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Control over price, no guarantee of fill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Example: Buy Kicks Unlimited only if ≤ $45</a:t>
            </a:r>
          </a:p>
          <a:p>
            <a:pPr marL="498475" indent="-352425">
              <a:spcBef>
                <a:spcPts val="1200"/>
              </a:spcBef>
              <a:buSzPct val="100000"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80CCD-4D72-D65B-12EE-FEB6D56B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Google Shape;116;p23">
            <a:extLst>
              <a:ext uri="{FF2B5EF4-FFF2-40B4-BE49-F238E27FC236}">
                <a16:creationId xmlns:a16="http://schemas.microsoft.com/office/drawing/2014/main" id="{AC06BA37-B17F-28E1-86AD-FCC0C82F7C9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5002"/>
          <a:stretch/>
        </p:blipFill>
        <p:spPr>
          <a:xfrm>
            <a:off x="7455213" y="1543896"/>
            <a:ext cx="4736787" cy="4224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1308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BBDC5-22D9-FF3B-AE49-EF082863E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546B-88E8-E5AE-8F62-2C62C0D45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are broker fees?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6B472-90F0-F8F6-0546-F2213BF33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Discounts given by brokers on stock prices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B) Charges for placing orders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C) The difference between buying and selling prices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D) The time your order remains active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610D8-CAA4-2CD7-01AE-57AF0EF56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44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74F3A-D074-10CE-63AF-FC09C7C55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EAEC9-C0E5-8CF0-2CBE-247FE2DD1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are broker fees?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52ED0B-A9DE-ECC4-C75C-F76B7C6A3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Discounts given by brokers on stock prices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b="1" dirty="0">
                <a:solidFill>
                  <a:srgbClr val="6ABD4A"/>
                </a:solidFill>
              </a:rPr>
              <a:t>B) Charges for placing orders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C) The difference between buying and selling prices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D) The time your order remains active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22A69-054D-E3EE-00E5-A5FDE88ED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614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CD37-9DB5-8F16-30FB-43FA2BD60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BFFC-8DFF-D3E3-4C74-334D36950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is the bid-ask spread?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80A8B-E742-3399-D7ED-16EA1980C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A) The difference between the highest price buyers will pay and the        	lowest price sellers will accept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B) The fee brokers charge for each trade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C) The time limit on how long an order is valid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D) The total number of shares available for trading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6E9BF-1936-3A21-1022-287F2BF5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553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6CD2D-B508-1258-6FD3-918D9826E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2E86E-900B-9E92-FAF5-BB1887F3E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is the bid-ask spread?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7C125-FA77-EE74-A3C0-2BFBA80E8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b="1" dirty="0">
                <a:solidFill>
                  <a:srgbClr val="6ABD4A"/>
                </a:solidFill>
              </a:rPr>
              <a:t>A) The difference between the highest price buyers will pay and the        	lowest price sellers will accept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B) The fee brokers charge for each trade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C) The time limit on how long an order is valid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D) The total number of shares available for trading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ED94C-1C93-2993-96CA-8A8B900A4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77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FFFA5-4D3A-E63E-9E6D-E77B0B736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6C42-6856-92FB-2E73-1A0AC0373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How can the order duration affect your trade? 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D1BA84-3E16-5B2F-46C0-0DB55D4B0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 A) It changes the stock’s price on the market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It guarantees a market order will be filled immediately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It determines how many shares you can buy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It influences fees and the chance your order gets executed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43EBE-78D9-559C-6C49-8EFD1FCFF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33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11EA3-293A-AA41-B10F-FEAF30F81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F897-4C1B-9DC4-9064-A40FB4F1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How can the order duration affect your trade? 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5C680A-50A6-B3BE-6089-85C08B80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 A) It changes the stock’s price on the market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It guarantees a market order will be filled immediately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It determines how many shares you can buy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</a:t>
            </a:r>
            <a:r>
              <a:rPr lang="en-CA" sz="2600" b="1" dirty="0">
                <a:solidFill>
                  <a:srgbClr val="6ABD4A"/>
                </a:solidFill>
              </a:rPr>
              <a:t>D) It influences fees and the chance your order gets executed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9E5AE-F6FE-2741-1EBE-BB13193C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63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A526E-FCB9-B63F-80F9-3B789FA8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A13C-2672-34F8-B57C-D79A9F336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Considerations for market &amp; limit orders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C387C-2547-3527-92AD-91A93C07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895D7-409A-ECAA-C7F0-32064AEB7489}"/>
              </a:ext>
            </a:extLst>
          </p:cNvPr>
          <p:cNvSpPr txBox="1"/>
          <p:nvPr/>
        </p:nvSpPr>
        <p:spPr>
          <a:xfrm>
            <a:off x="517870" y="2232888"/>
            <a:ext cx="651072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Broker fees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Bid-ask spread affects final cost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Order duration affects fees and execution</a:t>
            </a:r>
          </a:p>
          <a:p>
            <a:pPr lvl="0">
              <a:spcBef>
                <a:spcPts val="360"/>
              </a:spcBef>
              <a:buClr>
                <a:srgbClr val="A2AAAD"/>
              </a:buClr>
              <a:buSzPts val="1800"/>
            </a:pPr>
            <a:endParaRPr lang="en-CA" sz="2600" dirty="0">
              <a:latin typeface="Century Gothic" panose="020B0502020202020204" pitchFamily="34" charset="0"/>
            </a:endParaRPr>
          </a:p>
        </p:txBody>
      </p:sp>
      <p:pic>
        <p:nvPicPr>
          <p:cNvPr id="6" name="Google Shape;159;p30">
            <a:extLst>
              <a:ext uri="{FF2B5EF4-FFF2-40B4-BE49-F238E27FC236}">
                <a16:creationId xmlns:a16="http://schemas.microsoft.com/office/drawing/2014/main" id="{CF5D1CBD-220A-1F1D-5D9E-B427E04CE2B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21989" y="2090450"/>
            <a:ext cx="5670011" cy="3776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532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45F0E-D2C0-A178-D216-3D4E82A29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0148D-DC0E-FE3A-15A6-3248BDDC5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Quiz Time!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4BE71-4DD9-7CC7-F449-1C543F981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800" b="1" dirty="0">
                <a:solidFill>
                  <a:schemeClr val="dk1"/>
                </a:solidFill>
              </a:rPr>
              <a:t>What is the main purpose of a stop order (stop-loss)?</a:t>
            </a:r>
            <a:r>
              <a:rPr lang="en-CA" sz="2600" dirty="0">
                <a:solidFill>
                  <a:srgbClr val="000000"/>
                </a:solidFill>
              </a:rPr>
              <a:t> 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 A) To delay the order for 24 hours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To buy shares only when they are increasing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To limit a loss or protect a profit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To buy stock in multiple companies at once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B39BE-28D6-BED9-950B-EBF6BACB4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50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BD4BD-9DC0-3029-384E-A4EBBADF0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5A8F-3A80-9234-982B-8334434FA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Quiz Time!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F2CB2-DB83-D54C-12F4-F4F1F7CDF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800" b="1" dirty="0">
                <a:solidFill>
                  <a:schemeClr val="dk1"/>
                </a:solidFill>
              </a:rPr>
              <a:t>What is the main purpose of a stop order (stop-loss)?</a:t>
            </a:r>
            <a:r>
              <a:rPr lang="en-CA" sz="2600" dirty="0">
                <a:solidFill>
                  <a:srgbClr val="000000"/>
                </a:solidFill>
              </a:rPr>
              <a:t> 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 A) To delay the order for 24 hours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To buy shares only when they are increasing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b="1" dirty="0">
                <a:solidFill>
                  <a:srgbClr val="6ABD4A"/>
                </a:solidFill>
              </a:rPr>
              <a:t> C) To limit a loss or protect a profit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To buy stock in multiple companies at once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9770A-8011-3C76-A9D4-49D2AF0A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33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8E34A-38AF-F096-37AD-F34DF98A7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Minds on!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AFF6CB-665F-4159-BEA6-714327D76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455613" indent="-30956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“Imagine you’ve saved up $500 and want to invest in Kicks Unlimited stock. The price is jumping around between $48 and $55. Would you buy now, wait, or protect yourself in some way?”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“How would you make sure you don’t pay too much?”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“What if the price drops suddenly after you buy?”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5DADA-BE06-D202-DBAE-ED5B628E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434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F8267-1B6A-5B82-B7D1-01F65177C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F642-E29A-CBCA-B117-4CFB52ED4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Stop orders (stop loss)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E5F18-C57A-824C-2A29-D21297A0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34A0B-5E25-9022-9EBF-11283D4B00FB}"/>
              </a:ext>
            </a:extLst>
          </p:cNvPr>
          <p:cNvSpPr txBox="1"/>
          <p:nvPr/>
        </p:nvSpPr>
        <p:spPr>
          <a:xfrm>
            <a:off x="517871" y="2232888"/>
            <a:ext cx="55898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Turns into market order once stop price reached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Used to limit losses or protect profits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Example: Sell Kicks Unlimited if price falls to $45</a:t>
            </a:r>
          </a:p>
          <a:p>
            <a:pPr lvl="0">
              <a:spcBef>
                <a:spcPts val="360"/>
              </a:spcBef>
              <a:buClr>
                <a:srgbClr val="A2AAAD"/>
              </a:buClr>
              <a:buSzPts val="1800"/>
            </a:pPr>
            <a:endParaRPr lang="en-CA" sz="2600" dirty="0">
              <a:latin typeface="Century Gothic" panose="020B0502020202020204" pitchFamily="34" charset="0"/>
            </a:endParaRPr>
          </a:p>
        </p:txBody>
      </p:sp>
      <p:pic>
        <p:nvPicPr>
          <p:cNvPr id="6" name="Google Shape;178;p33">
            <a:extLst>
              <a:ext uri="{FF2B5EF4-FFF2-40B4-BE49-F238E27FC236}">
                <a16:creationId xmlns:a16="http://schemas.microsoft.com/office/drawing/2014/main" id="{AE845CBB-CF51-D7AF-D813-FF0268BB0E2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45846" y="2323960"/>
            <a:ext cx="5646154" cy="3373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472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98DEE-0163-A413-357D-FC61889DC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3F3CB-65B2-1289-D16C-F7A1935B2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makes a stop-limit order different from a regular stop order?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C0B9E-08D8-57BB-433E-70D1FDB67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545492"/>
            <a:ext cx="11309949" cy="3447535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 A) It only works during market open hours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It triggers a market order when your limit is met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It cancels if the price moves too quickly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It has both a stop price and a limit price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b="1" dirty="0">
              <a:solidFill>
                <a:srgbClr val="6ABD4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11BF3-5423-A657-68AF-700FCC0E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794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9F5BC-2618-54F0-E970-83095352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014E7-C4D6-7013-D5F5-36EF0CA63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makes a stop-limit order different from a regular stop order?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0728DC-B74F-59C2-E2F2-402C76469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545492"/>
            <a:ext cx="11309949" cy="3447535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 A) It only works during market open hours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It triggers a market order when your limit is met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It cancels if the price moves too quickly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b="1" dirty="0">
                <a:solidFill>
                  <a:srgbClr val="6ABD4A"/>
                </a:solidFill>
              </a:rPr>
              <a:t> D) It has both a stop price and a limit price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b="1" dirty="0">
              <a:solidFill>
                <a:srgbClr val="6ABD4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606E4-4A60-0AD7-FDCB-3BAF7767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126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31482-04C7-3983-A535-272D4675B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6B52-52C0-19C2-0A43-67729E328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Stop limit orders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364E3-62B1-FF4C-05EB-3B71B2EC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C3184C-D757-E9F8-C2E0-0E5D9021FFD2}"/>
              </a:ext>
            </a:extLst>
          </p:cNvPr>
          <p:cNvSpPr txBox="1"/>
          <p:nvPr/>
        </p:nvSpPr>
        <p:spPr>
          <a:xfrm>
            <a:off x="517870" y="2086972"/>
            <a:ext cx="6401914" cy="3744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Century Gothic" panose="020B0502020202020204" pitchFamily="34" charset="0"/>
              </a:rPr>
              <a:t>Combination: stop triggers a </a:t>
            </a:r>
            <a:br>
              <a:rPr lang="en-CA" sz="2800" dirty="0">
                <a:latin typeface="Century Gothic" panose="020B0502020202020204" pitchFamily="34" charset="0"/>
              </a:rPr>
            </a:br>
            <a:r>
              <a:rPr lang="en-CA" sz="2800" dirty="0">
                <a:latin typeface="Century Gothic" panose="020B0502020202020204" pitchFamily="34" charset="0"/>
              </a:rPr>
              <a:t>limit order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Century Gothic" panose="020B0502020202020204" pitchFamily="34" charset="0"/>
              </a:rPr>
              <a:t>Two prices: stop price and limit price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Century Gothic" panose="020B0502020202020204" pitchFamily="34" charset="0"/>
              </a:rPr>
              <a:t>Only sells at limit price or better after stop triggered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Century Gothic" panose="020B0502020202020204" pitchFamily="34" charset="0"/>
              </a:rPr>
              <a:t>Example: Stop at $45, limit at $44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endParaRPr lang="en-CA" sz="2800" dirty="0">
              <a:latin typeface="Century Gothic" panose="020B0502020202020204" pitchFamily="34" charset="0"/>
            </a:endParaRPr>
          </a:p>
        </p:txBody>
      </p:sp>
      <p:pic>
        <p:nvPicPr>
          <p:cNvPr id="6" name="Google Shape;198;p36">
            <a:extLst>
              <a:ext uri="{FF2B5EF4-FFF2-40B4-BE49-F238E27FC236}">
                <a16:creationId xmlns:a16="http://schemas.microsoft.com/office/drawing/2014/main" id="{9EFAD60E-48E7-7EE1-1093-4BDACC7E5EA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85903" y="1325490"/>
            <a:ext cx="4506097" cy="4506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355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DF813-74C8-08C1-5CA8-AF27E3FE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AA90-5E8D-CB5B-B052-EAC9E8478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Trailing stop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E9A016-A938-0D39-7B07-CDA119200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chemeClr val="dk1"/>
                </a:solidFill>
              </a:rPr>
              <a:t> How does a trailing stop order work? </a:t>
            </a:r>
          </a:p>
          <a:p>
            <a:pPr marL="0" lvl="0" indent="0"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 A) It freezes the stock price for 10 minutes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B) It moves up or down with the stock by a set amount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It follows the stock down but not up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D) It sets a fixed buy price, no matter the market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D52A0-F03E-D23D-007E-A0AD21C2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111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86059-7629-55DD-5DC2-1911E2C23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E5071-A2C8-CD27-4AC9-37F4B0CB0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Trailing stop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12D6D7-2CC6-1536-A771-516A9EA1E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chemeClr val="dk1"/>
                </a:solidFill>
              </a:rPr>
              <a:t> How does a trailing stop order work? </a:t>
            </a:r>
          </a:p>
          <a:p>
            <a:pPr marL="0" lvl="0" indent="0"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 A) It freezes the stock price for 10 minutes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b="1" dirty="0">
                <a:solidFill>
                  <a:srgbClr val="6ABD4A"/>
                </a:solidFill>
              </a:rPr>
              <a:t> B) It moves up or down with the stock by a set amount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It follows the stock down but not up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D) It sets a fixed buy price, no matter the market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6FA2A-4259-5C0B-CFB5-184C6D91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308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FE41F-6E29-77C8-CEE5-5EB2AA5D19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Trailing stop orders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3C152B-D75D-51C6-94CB-D269543E2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1991844"/>
            <a:ext cx="5895287" cy="4029786"/>
          </a:xfrm>
        </p:spPr>
        <p:txBody>
          <a:bodyPr>
            <a:normAutofit/>
          </a:bodyPr>
          <a:lstStyle/>
          <a:p>
            <a:r>
              <a:rPr lang="en-US" dirty="0"/>
              <a:t>Stop price trails market price by fixed $ or %</a:t>
            </a:r>
          </a:p>
          <a:p>
            <a:r>
              <a:rPr lang="en-US" dirty="0"/>
              <a:t>Adjusts as stock price moves</a:t>
            </a:r>
          </a:p>
          <a:p>
            <a:r>
              <a:rPr lang="en-US" dirty="0"/>
              <a:t>Locks in profit, sells if price falls by trail amount</a:t>
            </a:r>
          </a:p>
          <a:p>
            <a:r>
              <a:rPr lang="en-US" dirty="0"/>
              <a:t>Example: $2 trail; stock rises $50→$55, stop moves $48→$53, sells if drops to $53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91E5C-631F-6401-50D3-B7096ACE9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Google Shape;217;p39">
            <a:extLst>
              <a:ext uri="{FF2B5EF4-FFF2-40B4-BE49-F238E27FC236}">
                <a16:creationId xmlns:a16="http://schemas.microsoft.com/office/drawing/2014/main" id="{0A54C1F4-28C8-90B6-164D-52AE870DDAD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04157" y="1991844"/>
            <a:ext cx="5069973" cy="2796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546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100D7-F87F-3764-BA63-0BD8AD7BB5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697E0-7F79-3179-AC6A-4EBBF7B55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27</a:t>
            </a:fld>
            <a:endParaRPr lang="en-US" dirty="0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AF63EDB1-75AA-6C4D-9D47-CB03529786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861070"/>
              </p:ext>
            </p:extLst>
          </p:nvPr>
        </p:nvGraphicFramePr>
        <p:xfrm>
          <a:off x="516903" y="1940011"/>
          <a:ext cx="11158193" cy="255892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49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5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3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Order type</a:t>
                      </a:r>
                      <a:endParaRPr sz="20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Key feature</a:t>
                      </a:r>
                      <a:endParaRPr sz="20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Example (Kicks Unlimited)</a:t>
                      </a:r>
                      <a:endParaRPr sz="20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Market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Immediate execution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Buy at $50 market price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Limit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Price control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Buy only if ≤ $45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Stop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Protect loss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Sell if drops to $45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Stop Limit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Stop and limit price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Sell if hits $45, at ≥ $44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Trailing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Adjustable stop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Sell if drops $2 from high</a:t>
                      </a:r>
                      <a:endParaRPr sz="20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811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C7F9C-413B-3624-9140-4336E8A8E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BE0F9-2211-484F-65BD-A04800DBD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0059514" cy="668337"/>
          </a:xfrm>
        </p:spPr>
        <p:txBody>
          <a:bodyPr/>
          <a:lstStyle/>
          <a:p>
            <a:r>
              <a:rPr lang="en-CA" dirty="0"/>
              <a:t>In the Kicks Unlimited example, what would happen if you set a stop order at $45 and the stock dropped to $45?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3F058-2A17-0F2E-867F-56A6197BB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3015049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 A) It freezes the stock price for 10 minutes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B) It moves up or down with the stock by a set amount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It follows the stock down but not up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D) It sets a fixed buy price, no matter the market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0AE54-D3CD-462B-605E-597EF0DA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071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037D4-2902-270D-8744-99212FF6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B7CE7-58DE-5995-0A2E-8FD64EFE2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0059514" cy="668337"/>
          </a:xfrm>
        </p:spPr>
        <p:txBody>
          <a:bodyPr/>
          <a:lstStyle/>
          <a:p>
            <a:r>
              <a:rPr lang="en-CA" dirty="0"/>
              <a:t>In the Kicks Unlimited example, what would happen if you set a stop order at $45 and the stock dropped to $45?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0F057-D9CD-6FF6-DF43-83E10F2A3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3015049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 A) It freezes the stock price for 10 minutes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B) It moves up or down with the stock by a set amount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It follows the stock down but not up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b="1" dirty="0">
                <a:solidFill>
                  <a:srgbClr val="6ABD4A"/>
                </a:solidFill>
              </a:rPr>
              <a:t> D) It sets a fixed buy price, no matter the market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A204B-545A-032C-E7FF-B7C42235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318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2D1FA-8BD8-21EC-DF9F-4D56920C1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D2F8C-7CEE-9F6A-8080-771D57F9E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A7D657-B799-F073-6453-0F12CF5A7E58}"/>
              </a:ext>
            </a:extLst>
          </p:cNvPr>
          <p:cNvSpPr txBox="1"/>
          <p:nvPr/>
        </p:nvSpPr>
        <p:spPr>
          <a:xfrm>
            <a:off x="516902" y="2644170"/>
            <a:ext cx="111581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b="0" dirty="0">
                <a:solidFill>
                  <a:srgbClr val="205885"/>
                </a:solidFill>
                <a:latin typeface="Century Gothic" panose="020B0502020202020204" pitchFamily="34" charset="0"/>
              </a:rPr>
              <a:t>Today we’re going to explore five stock order types using a price chart, and you’ll get to visually map out how they work.</a:t>
            </a:r>
            <a:endParaRPr lang="en-US" sz="3200" dirty="0">
              <a:solidFill>
                <a:srgbClr val="20588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163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A2874-8C5B-59A9-CDA8-83372EB18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AC2A-9CDF-C81D-6D5B-91925A518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Which order type gives you the highest chance of your trade being filled, even if the price isn’t ideal?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149253-2C4D-77C9-3B1A-F9D314784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49606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 A) Market order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B) Limit order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Stop-limit order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D) Trailing stop order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A20D7-28ED-9938-417F-6B177ABA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85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B56FB-3AFA-D502-C442-DC1D41F61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C2414-96AE-A8F2-D710-826334E58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Which order type gives you the highest chance of your trade being filled, even if the price isn’t ideal?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DF79AE-C5A4-8DA8-D618-2F579FAE1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49606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rgbClr val="6ABD4A"/>
                </a:solidFill>
              </a:rPr>
              <a:t> A) Market order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B) Limit order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Stop-limit order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D) Trailing stop order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9B3BE-0EAB-F256-D571-97A023840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053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0C79-6929-61C7-E840-ADEEBCB8A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2695D-2D16-55A3-1AE5-CD465CA3D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What’s one risk of a limit order?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4ABB0C-D13F-F00B-8076-C63628706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051223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 A) It locks your money for 24 hours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B) It might never get filled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The order always executes at a worse price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D) It forces you to buy more shares than you want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CB90A-356D-6D0E-4753-AF377918C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766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907AB-C6B7-E08F-24EE-748034E8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19C0-E74C-A3B4-D377-31AF013AD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What’s one risk of a limit order?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BB462-AF3C-E2A2-B30B-73A5F0665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051223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 A) It locks your money for 24 hours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b="1" dirty="0">
                <a:solidFill>
                  <a:srgbClr val="6ABD4A"/>
                </a:solidFill>
              </a:rPr>
              <a:t> B) It might never get filled 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C) The order always executes at a worse price</a:t>
            </a:r>
            <a:br>
              <a:rPr lang="en-CA" sz="2800" dirty="0">
                <a:solidFill>
                  <a:schemeClr val="dk1"/>
                </a:solidFill>
              </a:rPr>
            </a:br>
            <a:r>
              <a:rPr lang="en-CA" sz="2800" dirty="0">
                <a:solidFill>
                  <a:schemeClr val="dk1"/>
                </a:solidFill>
              </a:rPr>
              <a:t> D) It forces you to buy more shares than you want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7FE11-3F28-67FA-C8F9-B877B8C94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013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ED906-17B4-3B73-6A11-20F1D8EE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19EC3-2337-CC78-6E52-F3005679B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82EBF0-68A6-92CE-2950-95D72976C290}"/>
              </a:ext>
            </a:extLst>
          </p:cNvPr>
          <p:cNvSpPr txBox="1"/>
          <p:nvPr/>
        </p:nvSpPr>
        <p:spPr>
          <a:xfrm>
            <a:off x="516902" y="2644170"/>
            <a:ext cx="1115819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Stock market game!</a:t>
            </a:r>
            <a:endParaRPr lang="en-US" sz="5000" b="1" dirty="0">
              <a:solidFill>
                <a:srgbClr val="20588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452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9335-718E-EB38-8FB3-70B6F79D0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AF90-BFBC-357A-B634-8B506AD46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Recall the Scenario: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C8D97-0B8C-10C4-0108-8B9161171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051223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i="1" dirty="0">
                <a:solidFill>
                  <a:schemeClr val="dk1"/>
                </a:solidFill>
              </a:rPr>
              <a:t>“Imagine you’ve saved up $500 and want to invest in Kicks Unlimited stock. The price is jumping around between $48 and $55. Would you buy now, wait, or protect yourself in some way?”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chemeClr val="dk1"/>
                </a:solidFill>
              </a:rPr>
              <a:t>Give your order type and trigger price, see what happens!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20451-2D90-6ADB-743E-5CB1187A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37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E4D-2BC3-C081-1CB6-BA7165D9F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DB848-901C-180D-EAB3-C1B1C4C65C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Class Example!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316D9-F1B4-68D4-B19B-0ADAB6A9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36</a:t>
            </a:fld>
            <a:endParaRPr lang="en-US" dirty="0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F80150D2-0B67-1805-12A1-C639B8365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5866659"/>
              </p:ext>
            </p:extLst>
          </p:nvPr>
        </p:nvGraphicFramePr>
        <p:xfrm>
          <a:off x="517870" y="1927893"/>
          <a:ext cx="11158193" cy="349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75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2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50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Question</a:t>
                      </a:r>
                      <a:endParaRPr sz="15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5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Your response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Assigned order type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</a:rPr>
                        <a:t>Market Order:</a:t>
                      </a:r>
                      <a:r>
                        <a:rPr lang="en" sz="15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</a:rPr>
                        <a:t> Buy or sell Kicks Unlimited shares immediately at the next available price shown on the chart.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entury Gothic" panose="020B0502020202020204" pitchFamily="34" charset="0"/>
                        </a:rPr>
                        <a:t>What is your target or trigger price?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Whatever the price is on Day 1.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Century Gothic" panose="020B0502020202020204" pitchFamily="34" charset="0"/>
                        </a:rPr>
                        <a:t>Does the order get triggered during the 10 intervals? If yes, at what price and at which time interval?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were the advantages of </a:t>
                      </a:r>
                      <a:br>
                        <a:rPr lang="en" sz="1500" dirty="0">
                          <a:latin typeface="Century Gothic" panose="020B0502020202020204" pitchFamily="34" charset="0"/>
                        </a:rPr>
                      </a:br>
                      <a:r>
                        <a:rPr lang="en" sz="1500" dirty="0">
                          <a:latin typeface="Century Gothic" panose="020B0502020202020204" pitchFamily="34" charset="0"/>
                        </a:rPr>
                        <a:t>this decision?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were the disadvantages of this decision?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9016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5FBF7-E54F-0D2D-8EDB-F123662FD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B03D-876A-D9D2-D652-11F6A9E290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Class Example (Answer Key)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87C27-F598-63AB-8EE3-AD2BA0BD5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37</a:t>
            </a:fld>
            <a:endParaRPr lang="en-US" dirty="0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40A524D1-6B0A-A227-8B3C-B0C3CDF447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9270067"/>
              </p:ext>
            </p:extLst>
          </p:nvPr>
        </p:nvGraphicFramePr>
        <p:xfrm>
          <a:off x="5128053" y="1927893"/>
          <a:ext cx="6548009" cy="39471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039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18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Question</a:t>
                      </a:r>
                      <a:endParaRPr sz="12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Your response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Assigned order type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</a:rPr>
                        <a:t>Market Order: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</a:rPr>
                        <a:t> Buy or sell Kicks Unlimited shares immediately at the next available price shown on the chart.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entury Gothic" panose="020B0502020202020204" pitchFamily="34" charset="0"/>
                        </a:rPr>
                        <a:t>What is your target or trigger price?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Whatever the price is on Day 1.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Does the order get triggered during the 10 intervals? If yes, at what price and at which time interval?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Day 1 at $50</a:t>
                      </a:r>
                      <a:endParaRPr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What were the advantages of </a:t>
                      </a:r>
                      <a:br>
                        <a:rPr lang="en" sz="1200" dirty="0">
                          <a:latin typeface="Century Gothic" panose="020B0502020202020204" pitchFamily="34" charset="0"/>
                        </a:rPr>
                      </a:br>
                      <a:r>
                        <a:rPr lang="en" sz="1200" dirty="0">
                          <a:latin typeface="Century Gothic" panose="020B0502020202020204" pitchFamily="34" charset="0"/>
                        </a:rPr>
                        <a:t>this decision?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182563" lvl="0" indent="-182563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5885"/>
                        </a:buClr>
                        <a:buSzPts val="1400"/>
                        <a:buAutoNum type="arabicPeriod"/>
                        <a:tabLst/>
                      </a:pPr>
                      <a:r>
                        <a:rPr lang="en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Because my order was filled right away, I didn’t miss out.</a:t>
                      </a:r>
                      <a:endParaRPr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82563" lvl="0" indent="-182563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5885"/>
                        </a:buClr>
                        <a:buSzPts val="1400"/>
                        <a:buAutoNum type="arabicPeriod"/>
                        <a:tabLst/>
                      </a:pPr>
                      <a:r>
                        <a:rPr lang="en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price rose by Day 10, so I got it at a good price.</a:t>
                      </a:r>
                      <a:endParaRPr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What were the disadvantages of this decision?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 could have bought at a cheaper price on Day 1.</a:t>
                      </a:r>
                      <a:endParaRPr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Google Shape;223;p40">
            <a:extLst>
              <a:ext uri="{FF2B5EF4-FFF2-40B4-BE49-F238E27FC236}">
                <a16:creationId xmlns:a16="http://schemas.microsoft.com/office/drawing/2014/main" id="{43BD591F-C9B8-4A86-A4E0-59B1099E81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321372"/>
              </p:ext>
            </p:extLst>
          </p:nvPr>
        </p:nvGraphicFramePr>
        <p:xfrm>
          <a:off x="515938" y="1927893"/>
          <a:ext cx="4337222" cy="39865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14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2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18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Time</a:t>
                      </a: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Price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3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Century Gothic" panose="020B0502020202020204" pitchFamily="34" charset="0"/>
                        </a:rPr>
                        <a:t>1</a:t>
                      </a:r>
                      <a:endParaRPr sz="12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$50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9E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Century Gothic" panose="020B0502020202020204" pitchFamily="34" charset="0"/>
                        </a:rPr>
                        <a:t>2</a:t>
                      </a:r>
                      <a:endParaRPr sz="12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$48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00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Century Gothic" panose="020B0502020202020204" pitchFamily="34" charset="0"/>
                        </a:rPr>
                        <a:t>3</a:t>
                      </a:r>
                      <a:endParaRPr sz="12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$55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69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Century Gothic" panose="020B0502020202020204" pitchFamily="34" charset="0"/>
                        </a:rPr>
                        <a:t>4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$53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03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Century Gothic" panose="020B0502020202020204" pitchFamily="34" charset="0"/>
                        </a:rPr>
                        <a:t>5</a:t>
                      </a:r>
                      <a:endParaRPr sz="12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$54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65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Century Gothic" panose="020B0502020202020204" pitchFamily="34" charset="0"/>
                        </a:rPr>
                        <a:t>6</a:t>
                      </a:r>
                      <a:endParaRPr sz="12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$56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081221"/>
                  </a:ext>
                </a:extLst>
              </a:tr>
              <a:tr h="2415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Century Gothic" panose="020B0502020202020204" pitchFamily="34" charset="0"/>
                        </a:rPr>
                        <a:t>7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$58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416094"/>
                  </a:ext>
                </a:extLst>
              </a:tr>
              <a:tr h="26261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Century Gothic" panose="020B0502020202020204" pitchFamily="34" charset="0"/>
                        </a:rPr>
                        <a:t>8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$59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351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Century Gothic" panose="020B0502020202020204" pitchFamily="34" charset="0"/>
                        </a:rPr>
                        <a:t>9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$57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6528959"/>
                  </a:ext>
                </a:extLst>
              </a:tr>
              <a:tr h="20899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Century Gothic" panose="020B0502020202020204" pitchFamily="34" charset="0"/>
                        </a:rPr>
                        <a:t>10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Century Gothic" panose="020B0502020202020204" pitchFamily="34" charset="0"/>
                        </a:rPr>
                        <a:t>$60</a:t>
                      </a:r>
                      <a:endParaRPr sz="12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516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4088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5ECC2-48ED-0B09-38DE-37DB44D60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AB419-73F7-18E2-B0DF-1E5EEEDD5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394044" cy="668337"/>
          </a:xfrm>
        </p:spPr>
        <p:txBody>
          <a:bodyPr/>
          <a:lstStyle/>
          <a:p>
            <a:r>
              <a:rPr lang="en-US" dirty="0"/>
              <a:t>Time to fill out your assigned order type and target price!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4F8DB-A13D-3277-EC1F-720B65CD5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38</a:t>
            </a:fld>
            <a:endParaRPr lang="en-US" dirty="0"/>
          </a:p>
        </p:txBody>
      </p:sp>
      <p:graphicFrame>
        <p:nvGraphicFramePr>
          <p:cNvPr id="6" name="Google Shape;223;p40">
            <a:extLst>
              <a:ext uri="{FF2B5EF4-FFF2-40B4-BE49-F238E27FC236}">
                <a16:creationId xmlns:a16="http://schemas.microsoft.com/office/drawing/2014/main" id="{F5F6FF55-D112-D1DA-6ADE-A2EB2DF21F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4713332"/>
              </p:ext>
            </p:extLst>
          </p:nvPr>
        </p:nvGraphicFramePr>
        <p:xfrm>
          <a:off x="517870" y="1927893"/>
          <a:ext cx="11158193" cy="32882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75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2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50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Question</a:t>
                      </a:r>
                      <a:endParaRPr sz="15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5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Your response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Assigned order type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is your target or trigger price?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Does the order get triggered during the 10 intervals? If yes, at what price and at which time interval?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were the advantages of this decision?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were the disadvantages of this decision?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9788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591B2-9F8F-B401-9CF8-494352433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51DE5-0E35-20DB-7B3E-BDA936A6D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579DC8-AE4F-B458-1E58-2BC489585616}"/>
              </a:ext>
            </a:extLst>
          </p:cNvPr>
          <p:cNvSpPr txBox="1"/>
          <p:nvPr/>
        </p:nvSpPr>
        <p:spPr>
          <a:xfrm>
            <a:off x="516902" y="1952192"/>
            <a:ext cx="10492968" cy="3670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Let the Game Begin!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Choose trigger prices based on what you believe will happen to the stock. Use the Day 1 price of $50 as your reference. Don't go too extreme or too safe — think like an investor!</a:t>
            </a:r>
            <a:endParaRPr lang="en-CA" sz="3000" dirty="0">
              <a:latin typeface="Century Gothic" panose="020B0502020202020204" pitchFamily="34" charset="0"/>
            </a:endParaRPr>
          </a:p>
          <a:p>
            <a:endParaRPr lang="en-US" sz="5000" b="1" dirty="0">
              <a:solidFill>
                <a:srgbClr val="20588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72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CA" dirty="0"/>
              <a:t>Types of stock orders: fill in your Handout as you watch!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Online Media 4" descr="Intro to #InvestmentVehicles - 3 Tips for beginners!">
            <a:hlinkClick r:id="" action="ppaction://media"/>
            <a:extLst>
              <a:ext uri="{FF2B5EF4-FFF2-40B4-BE49-F238E27FC236}">
                <a16:creationId xmlns:a16="http://schemas.microsoft.com/office/drawing/2014/main" id="{6C6C6F6F-B12F-C268-E547-A32F57B31D7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B6959-A330-960F-BB85-77FA5A114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8CECC-3F4F-E004-EBD7-ACE1E357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BB8921-8C04-3083-438E-50193ECE25FB}"/>
              </a:ext>
            </a:extLst>
          </p:cNvPr>
          <p:cNvSpPr txBox="1"/>
          <p:nvPr/>
        </p:nvSpPr>
        <p:spPr>
          <a:xfrm>
            <a:off x="516902" y="1952192"/>
            <a:ext cx="8454103" cy="2439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1: $48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Kicks Unlimited launches a new retro sneaker line. Everyone at school is talking about it — excitement builds.</a:t>
            </a:r>
          </a:p>
        </p:txBody>
      </p:sp>
    </p:spTree>
    <p:extLst>
      <p:ext uri="{BB962C8B-B14F-4D97-AF65-F5344CB8AC3E}">
        <p14:creationId xmlns:p14="http://schemas.microsoft.com/office/powerpoint/2010/main" val="27393917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8ED03-9369-904C-EE99-31D740BEF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52261-C055-1D5B-541B-46B227B6A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68FF9B-83E3-77BE-95D6-8FFF2E303FAC}"/>
              </a:ext>
            </a:extLst>
          </p:cNvPr>
          <p:cNvSpPr txBox="1"/>
          <p:nvPr/>
        </p:nvSpPr>
        <p:spPr>
          <a:xfrm>
            <a:off x="516902" y="1952192"/>
            <a:ext cx="9949271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2: $50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A pro skater reposts the teaser — minor excitement builds, and price rises slightly.</a:t>
            </a:r>
          </a:p>
        </p:txBody>
      </p:sp>
    </p:spTree>
    <p:extLst>
      <p:ext uri="{BB962C8B-B14F-4D97-AF65-F5344CB8AC3E}">
        <p14:creationId xmlns:p14="http://schemas.microsoft.com/office/powerpoint/2010/main" val="8871332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33866-4B14-C118-47B3-A37950E69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F8203-4703-C638-22DB-D076ED102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0D7912-B30E-3715-BE8F-57B0A7998C1C}"/>
              </a:ext>
            </a:extLst>
          </p:cNvPr>
          <p:cNvSpPr txBox="1"/>
          <p:nvPr/>
        </p:nvSpPr>
        <p:spPr>
          <a:xfrm>
            <a:off x="516902" y="1952192"/>
            <a:ext cx="9949271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3: $47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A popular blog says the shoes look too similar to last year’s model — buzz cools off.</a:t>
            </a:r>
          </a:p>
        </p:txBody>
      </p:sp>
    </p:spTree>
    <p:extLst>
      <p:ext uri="{BB962C8B-B14F-4D97-AF65-F5344CB8AC3E}">
        <p14:creationId xmlns:p14="http://schemas.microsoft.com/office/powerpoint/2010/main" val="14566020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E802E-4A5E-89B4-8A19-7DFD3AC88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BC038-6F95-73BD-1641-E42151C12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E40065-A2E7-560D-A693-A88CD6CC5D05}"/>
              </a:ext>
            </a:extLst>
          </p:cNvPr>
          <p:cNvSpPr txBox="1"/>
          <p:nvPr/>
        </p:nvSpPr>
        <p:spPr>
          <a:xfrm>
            <a:off x="516902" y="1952192"/>
            <a:ext cx="9949271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4: $51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A YouTuber posts a sneak peek review saying they're "better than expected" — price jumps again.</a:t>
            </a:r>
          </a:p>
        </p:txBody>
      </p:sp>
    </p:spTree>
    <p:extLst>
      <p:ext uri="{BB962C8B-B14F-4D97-AF65-F5344CB8AC3E}">
        <p14:creationId xmlns:p14="http://schemas.microsoft.com/office/powerpoint/2010/main" val="13458202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57ED2-DAD5-0DB9-C2BE-64DD3355E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57D47-ECE6-C1F3-6825-B31D9D90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82A55A-0FDA-D43B-4EF1-8D4FF08F6CE0}"/>
              </a:ext>
            </a:extLst>
          </p:cNvPr>
          <p:cNvSpPr txBox="1"/>
          <p:nvPr/>
        </p:nvSpPr>
        <p:spPr>
          <a:xfrm>
            <a:off x="516902" y="1952192"/>
            <a:ext cx="9356147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5: $49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Pre-order confusion online frustrates some customers — there’s brief dip in demand.</a:t>
            </a:r>
          </a:p>
        </p:txBody>
      </p:sp>
    </p:spTree>
    <p:extLst>
      <p:ext uri="{BB962C8B-B14F-4D97-AF65-F5344CB8AC3E}">
        <p14:creationId xmlns:p14="http://schemas.microsoft.com/office/powerpoint/2010/main" val="2049624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CD3C7-1E56-1E63-8D38-B7EC11EE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960E3-1E65-B9AD-5C5A-5DA7ED35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017A2C-9AA7-D479-E10D-77784B860291}"/>
              </a:ext>
            </a:extLst>
          </p:cNvPr>
          <p:cNvSpPr txBox="1"/>
          <p:nvPr/>
        </p:nvSpPr>
        <p:spPr>
          <a:xfrm>
            <a:off x="516902" y="1952192"/>
            <a:ext cx="8936017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6: $53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A major artist reveals they co-designed the shoes — surprise collab boosts hype.</a:t>
            </a:r>
          </a:p>
        </p:txBody>
      </p:sp>
    </p:spTree>
    <p:extLst>
      <p:ext uri="{BB962C8B-B14F-4D97-AF65-F5344CB8AC3E}">
        <p14:creationId xmlns:p14="http://schemas.microsoft.com/office/powerpoint/2010/main" val="791676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8DB32-81CF-FBDB-2B31-C028B6902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FB61B-B324-2515-868E-DCBB76FD9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C85332-3328-F2FA-0467-CE55B3EF98EB}"/>
              </a:ext>
            </a:extLst>
          </p:cNvPr>
          <p:cNvSpPr txBox="1"/>
          <p:nvPr/>
        </p:nvSpPr>
        <p:spPr>
          <a:xfrm>
            <a:off x="516902" y="1952192"/>
            <a:ext cx="8936017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7: $50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Delay announcement: the shoes won’t ship until next month — price slips slightly again.</a:t>
            </a:r>
          </a:p>
        </p:txBody>
      </p:sp>
    </p:spTree>
    <p:extLst>
      <p:ext uri="{BB962C8B-B14F-4D97-AF65-F5344CB8AC3E}">
        <p14:creationId xmlns:p14="http://schemas.microsoft.com/office/powerpoint/2010/main" val="6375030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0F5F6-8AE3-0A97-FBC2-A94BED55D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EF6F7-D2CA-C9C6-1150-97058C59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82ED59-C1A8-1BF0-C57F-5F04F8ED9F4B}"/>
              </a:ext>
            </a:extLst>
          </p:cNvPr>
          <p:cNvSpPr txBox="1"/>
          <p:nvPr/>
        </p:nvSpPr>
        <p:spPr>
          <a:xfrm>
            <a:off x="516902" y="1952192"/>
            <a:ext cx="10233476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8: $54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Surprise giveaway event goes viral — interest surges.</a:t>
            </a:r>
          </a:p>
          <a:p>
            <a:endParaRPr lang="en-CA" sz="3000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3582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71AE7-1216-5F8B-BA5E-11EABFC58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75245-1EAB-75CC-3D19-CD174E97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421723-6793-EAC3-09C5-5A721503E88A}"/>
              </a:ext>
            </a:extLst>
          </p:cNvPr>
          <p:cNvSpPr txBox="1"/>
          <p:nvPr/>
        </p:nvSpPr>
        <p:spPr>
          <a:xfrm>
            <a:off x="516902" y="1952192"/>
            <a:ext cx="10233476" cy="2900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9: $52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Shipping issues cause a brief halt in online orders — investors worry.</a:t>
            </a:r>
          </a:p>
          <a:p>
            <a:endParaRPr lang="en-CA" sz="3000" dirty="0">
              <a:solidFill>
                <a:schemeClr val="dk1"/>
              </a:solidFill>
              <a:latin typeface="Century Gothic" panose="020B0502020202020204" pitchFamily="34" charset="0"/>
            </a:endParaRPr>
          </a:p>
          <a:p>
            <a:endParaRPr lang="en-CA" sz="3000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3838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2BB8F-C8E8-2A33-A4B0-F5A8D78C0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E2C76-EACB-1AA0-4D04-8ADFA8F2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BE2574-3BB7-8DF7-C286-5D07F1CEA589}"/>
              </a:ext>
            </a:extLst>
          </p:cNvPr>
          <p:cNvSpPr txBox="1"/>
          <p:nvPr/>
        </p:nvSpPr>
        <p:spPr>
          <a:xfrm>
            <a:off x="516902" y="1952192"/>
            <a:ext cx="10233476" cy="2439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Day 10: $56</a:t>
            </a:r>
          </a:p>
          <a:p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Collab officially launches in stores and sells out — media praises it as a comeback win!</a:t>
            </a:r>
          </a:p>
          <a:p>
            <a:endParaRPr lang="en-CA" sz="3000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410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CD05-46CD-EE5B-0ED1-E766CC0DD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C735-2001-8B9D-EBDF-7E80A7C4C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Quiz Time!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F9C37-D62E-6C59-AA13-95D9A3904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000000"/>
                </a:solidFill>
              </a:rPr>
              <a:t>What does a market order do?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 A) Buys or sells stock only if a specific price is reached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Buys or sells stock immediately at the next available price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Automatically cancels if the price fluctuates too quickly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Waits until the market closes before executing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BF431-34AE-1E04-8A83-27F78241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540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2195-32DF-855B-7AD6-ACFB980B39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Time is up! Complete your tracker order as a group!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D8488-0CA9-EB93-774A-1A3DF9B5F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50</a:t>
            </a:fld>
            <a:endParaRPr lang="en-US" dirty="0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9D2D2B74-B1DF-F8E5-BCF4-15711D96D5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6818284"/>
              </p:ext>
            </p:extLst>
          </p:nvPr>
        </p:nvGraphicFramePr>
        <p:xfrm>
          <a:off x="517870" y="1927893"/>
          <a:ext cx="11158193" cy="32882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75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2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50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Question</a:t>
                      </a:r>
                      <a:endParaRPr sz="15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5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Your response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Assigned order type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is your target or trigger price?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Does the order get triggered during the 10 intervals? If yes, at what price and at which time interval?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were the advantages of this decision?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latin typeface="Century Gothic" panose="020B0502020202020204" pitchFamily="34" charset="0"/>
                        </a:rPr>
                        <a:t>What were the disadvantages of this decision?</a:t>
                      </a: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9105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7BF0F-35F8-D135-D44C-85EE87E3B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194DF-AB25-8977-5E06-4A9C59EBC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6BA04D-0264-A992-C493-9660F20BD77B}"/>
              </a:ext>
            </a:extLst>
          </p:cNvPr>
          <p:cNvSpPr txBox="1"/>
          <p:nvPr/>
        </p:nvSpPr>
        <p:spPr>
          <a:xfrm>
            <a:off x="516902" y="2570030"/>
            <a:ext cx="10492968" cy="151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Consolidation</a:t>
            </a:r>
          </a:p>
          <a:p>
            <a:pPr>
              <a:spcAft>
                <a:spcPts val="1500"/>
              </a:spcAft>
            </a:pPr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Complete your exit ticket individually!</a:t>
            </a:r>
          </a:p>
        </p:txBody>
      </p:sp>
    </p:spTree>
    <p:extLst>
      <p:ext uri="{BB962C8B-B14F-4D97-AF65-F5344CB8AC3E}">
        <p14:creationId xmlns:p14="http://schemas.microsoft.com/office/powerpoint/2010/main" val="19963774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2987C-685F-0021-130F-937220C28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FF740-F772-9B4A-6588-7FE32216E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Final thoughts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B69D5-993A-52DD-3F57-6470C1CD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C4D5A-E66E-2743-930F-2A391B9CDF59}"/>
              </a:ext>
            </a:extLst>
          </p:cNvPr>
          <p:cNvSpPr txBox="1"/>
          <p:nvPr/>
        </p:nvSpPr>
        <p:spPr>
          <a:xfrm>
            <a:off x="517870" y="2086972"/>
            <a:ext cx="6401914" cy="1867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Century Gothic" panose="020B0502020202020204" pitchFamily="34" charset="0"/>
              </a:rPr>
              <a:t>Knowing order types helps DIY investors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Century Gothic" panose="020B0502020202020204" pitchFamily="34" charset="0"/>
              </a:rPr>
              <a:t>Choose orders based on goals and risk tolerance</a:t>
            </a:r>
          </a:p>
        </p:txBody>
      </p:sp>
      <p:pic>
        <p:nvPicPr>
          <p:cNvPr id="5" name="Google Shape;373;p65">
            <a:extLst>
              <a:ext uri="{FF2B5EF4-FFF2-40B4-BE49-F238E27FC236}">
                <a16:creationId xmlns:a16="http://schemas.microsoft.com/office/drawing/2014/main" id="{74F431E5-1ABD-9341-31CF-2A70801CC3A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64399" y="2086972"/>
            <a:ext cx="4527601" cy="3017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8789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33E39-053E-DCAC-3F13-5AAABE4D3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1359D-EBB1-E3ED-6A97-25C96116A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Quiz Time!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7704F-AB2D-47C7-AB8E-3BFBCB2F3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000000"/>
                </a:solidFill>
              </a:rPr>
              <a:t>What does a market order do?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 A) Buys or sells stock only if a specific price is reached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</a:t>
            </a:r>
            <a:r>
              <a:rPr lang="en-CA" sz="2600" b="1" dirty="0">
                <a:solidFill>
                  <a:srgbClr val="6ABD4A"/>
                </a:solidFill>
              </a:rPr>
              <a:t>B) Buys or sells stock immediately at the next available price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Automatically cancels if the price fluctuates too quickly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Waits until the market closes before executing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92890-81DC-1A31-9D3C-3E3078D2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35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1783-E8D9-721A-B16C-652FCDF9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B6FEC-61E9-DCB8-6BD0-056947F9D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Market orders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C9108-7187-B5FC-D1FB-8010CAEBE1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5582518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Buy/sell immediately at next available price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Fast execution, guaranteed fill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Price uncertain (depends on bid/ask)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Example: Buy Kicks Unlimited at ~$50/share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9FEEF-31B0-7E24-947C-A58903DA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Google Shape;97;p20">
            <a:extLst>
              <a:ext uri="{FF2B5EF4-FFF2-40B4-BE49-F238E27FC236}">
                <a16:creationId xmlns:a16="http://schemas.microsoft.com/office/drawing/2014/main" id="{1859E3A6-16AA-14DA-9AAD-13DEE2B932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09483" y="1828799"/>
            <a:ext cx="5582518" cy="4075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8028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A1CF-3088-DAFE-5132-02A17299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538CA-3390-8027-D048-DAFB2E862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Quiz Time!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844F5-1B8F-482D-FBA4-28CEEB6AE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000000"/>
                </a:solidFill>
              </a:rPr>
              <a:t>When does a limit order execute?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 A) Buys or sells stock only if a specific price is reached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Buys or sells stock immediately at the next available price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C) Automatically cancels if the price fluctuates too quickly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Waits until the market closes before executing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B7024-297F-18DE-226D-DEB8758A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113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085A-091E-A4FB-EC2F-CE168B225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17901-278F-94DE-EDF6-50F2185F7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Quiz Time!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8E2443-9CC9-1744-D177-882962A889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000000"/>
                </a:solidFill>
              </a:rPr>
              <a:t>When does a limit order execute?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 A) Buys or sells stock only if a specific price is reached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B) Buys or sells stock immediately at the next available price 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</a:t>
            </a:r>
            <a:r>
              <a:rPr lang="en-CA" sz="2600" b="1" dirty="0">
                <a:solidFill>
                  <a:srgbClr val="6ABD4A"/>
                </a:solidFill>
              </a:rPr>
              <a:t>C) Automatically cancels if the price fluctuates too quickly</a:t>
            </a:r>
            <a:br>
              <a:rPr lang="en-CA" sz="2600" dirty="0">
                <a:solidFill>
                  <a:srgbClr val="000000"/>
                </a:solidFill>
              </a:rPr>
            </a:br>
            <a:r>
              <a:rPr lang="en-CA" sz="2600" dirty="0">
                <a:solidFill>
                  <a:srgbClr val="000000"/>
                </a:solidFill>
              </a:rPr>
              <a:t> D) Waits until the market closes before executing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40A2B-1EB3-99E1-58DA-EDEDF12E0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62668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AnalogousFromDarkSeedLeftStep">
      <a:dk1>
        <a:srgbClr val="000000"/>
      </a:dk1>
      <a:lt1>
        <a:srgbClr val="FFFFFF"/>
      </a:lt1>
      <a:dk2>
        <a:srgbClr val="1E301B"/>
      </a:dk2>
      <a:lt2>
        <a:srgbClr val="F1F0F3"/>
      </a:lt2>
      <a:accent1>
        <a:srgbClr val="85AE23"/>
      </a:accent1>
      <a:accent2>
        <a:srgbClr val="B4A118"/>
      </a:accent2>
      <a:accent3>
        <a:srgbClr val="E2802D"/>
      </a:accent3>
      <a:accent4>
        <a:srgbClr val="D1231C"/>
      </a:accent4>
      <a:accent5>
        <a:srgbClr val="E22D71"/>
      </a:accent5>
      <a:accent6>
        <a:srgbClr val="D11CAB"/>
      </a:accent6>
      <a:hlink>
        <a:srgbClr val="C34D66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733</TotalTime>
  <Words>2491</Words>
  <Application>Microsoft Macintosh PowerPoint</Application>
  <PresentationFormat>Widescreen</PresentationFormat>
  <Paragraphs>251</Paragraphs>
  <Slides>52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Bierstadt</vt:lpstr>
      <vt:lpstr>Calibri</vt:lpstr>
      <vt:lpstr>Century Gothic</vt:lpstr>
      <vt:lpstr>GestaltVTI</vt:lpstr>
      <vt:lpstr>Types of stock orders</vt:lpstr>
      <vt:lpstr>Minds on!</vt:lpstr>
      <vt:lpstr>PowerPoint Presentation</vt:lpstr>
      <vt:lpstr>Types of stock orders: fill in your Handout as you watch!</vt:lpstr>
      <vt:lpstr>Quiz Time!</vt:lpstr>
      <vt:lpstr>Quiz Time!</vt:lpstr>
      <vt:lpstr>Market orders</vt:lpstr>
      <vt:lpstr>Quiz Time!</vt:lpstr>
      <vt:lpstr>Quiz Time!</vt:lpstr>
      <vt:lpstr>Limit orders</vt:lpstr>
      <vt:lpstr>What are broker fees? </vt:lpstr>
      <vt:lpstr>What are broker fees? </vt:lpstr>
      <vt:lpstr>What is the bid-ask spread?   </vt:lpstr>
      <vt:lpstr>What is the bid-ask spread?   </vt:lpstr>
      <vt:lpstr>How can the order duration affect your trade?    </vt:lpstr>
      <vt:lpstr>How can the order duration affect your trade?    </vt:lpstr>
      <vt:lpstr>Considerations for market &amp; limit orders</vt:lpstr>
      <vt:lpstr>Quiz Time!   </vt:lpstr>
      <vt:lpstr>Quiz Time!   </vt:lpstr>
      <vt:lpstr>Stop orders (stop loss)</vt:lpstr>
      <vt:lpstr>What makes a stop-limit order different from a regular stop order? </vt:lpstr>
      <vt:lpstr>What makes a stop-limit order different from a regular stop order? </vt:lpstr>
      <vt:lpstr>Stop limit orders</vt:lpstr>
      <vt:lpstr>Trailing stop   </vt:lpstr>
      <vt:lpstr>Trailing stop   </vt:lpstr>
      <vt:lpstr>Trailing stop orders</vt:lpstr>
      <vt:lpstr>Summary</vt:lpstr>
      <vt:lpstr>In the Kicks Unlimited example, what would happen if you set a stop order at $45 and the stock dropped to $45? </vt:lpstr>
      <vt:lpstr>In the Kicks Unlimited example, what would happen if you set a stop order at $45 and the stock dropped to $45? </vt:lpstr>
      <vt:lpstr>Which order type gives you the highest chance of your trade being filled, even if the price isn’t ideal?   </vt:lpstr>
      <vt:lpstr>Which order type gives you the highest chance of your trade being filled, even if the price isn’t ideal?   </vt:lpstr>
      <vt:lpstr>What’s one risk of a limit order?   </vt:lpstr>
      <vt:lpstr>What’s one risk of a limit order?   </vt:lpstr>
      <vt:lpstr>PowerPoint Presentation</vt:lpstr>
      <vt:lpstr>Recall the Scenario:   </vt:lpstr>
      <vt:lpstr>Class Example!</vt:lpstr>
      <vt:lpstr>Class Example (Answer Key)</vt:lpstr>
      <vt:lpstr>Time to fill out your assigned order type and target price!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 is up! Complete your tracker order as a group!</vt:lpstr>
      <vt:lpstr>PowerPoint Presentation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Gagliardi, Monica</dc:creator>
  <cp:lastModifiedBy>Walter Goschen</cp:lastModifiedBy>
  <cp:revision>165</cp:revision>
  <dcterms:created xsi:type="dcterms:W3CDTF">2023-10-22T21:01:04Z</dcterms:created>
  <dcterms:modified xsi:type="dcterms:W3CDTF">2026-03-19T14:09:57Z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873328-34e0-4f6c-84cb-dd757c63c1a0_Enabled">
    <vt:lpwstr>true</vt:lpwstr>
  </property>
  <property fmtid="{D5CDD505-2E9C-101B-9397-08002B2CF9AE}" pid="3" name="MSIP_Label_be873328-34e0-4f6c-84cb-dd757c63c1a0_SetDate">
    <vt:lpwstr>2023-11-01T18:04:36Z</vt:lpwstr>
  </property>
  <property fmtid="{D5CDD505-2E9C-101B-9397-08002B2CF9AE}" pid="4" name="MSIP_Label_be873328-34e0-4f6c-84cb-dd757c63c1a0_Method">
    <vt:lpwstr>Privileged</vt:lpwstr>
  </property>
  <property fmtid="{D5CDD505-2E9C-101B-9397-08002B2CF9AE}" pid="5" name="MSIP_Label_be873328-34e0-4f6c-84cb-dd757c63c1a0_Name">
    <vt:lpwstr>FIL-Internal</vt:lpwstr>
  </property>
  <property fmtid="{D5CDD505-2E9C-101B-9397-08002B2CF9AE}" pid="6" name="MSIP_Label_be873328-34e0-4f6c-84cb-dd757c63c1a0_SiteId">
    <vt:lpwstr>6b94db52-3791-432c-b97e-871411cd202e</vt:lpwstr>
  </property>
  <property fmtid="{D5CDD505-2E9C-101B-9397-08002B2CF9AE}" pid="7" name="MSIP_Label_be873328-34e0-4f6c-84cb-dd757c63c1a0_ActionId">
    <vt:lpwstr>ee0202de-5cf6-46c2-8a21-1c0b412b413b</vt:lpwstr>
  </property>
  <property fmtid="{D5CDD505-2E9C-101B-9397-08002B2CF9AE}" pid="8" name="MSIP_Label_be873328-34e0-4f6c-84cb-dd757c63c1a0_ContentBits">
    <vt:lpwstr>0</vt:lpwstr>
  </property>
</Properties>
</file>